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61" r:id="rId3"/>
    <p:sldId id="263" r:id="rId4"/>
    <p:sldId id="269" r:id="rId5"/>
    <p:sldId id="270" r:id="rId6"/>
    <p:sldId id="271" r:id="rId7"/>
    <p:sldId id="267" r:id="rId8"/>
    <p:sldId id="259" r:id="rId9"/>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uLadjqBtlXuXhXXGMLTDA==" hashData="zuogM/SqjXk9lDnQjrDt0Ljo8WPjTBEQYrdH35u3SYo86W5rcAGVaO6ioq51QikDvut816cWZpCP6gFqOiuTR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4CF"/>
    <a:srgbClr val="F09252"/>
    <a:srgbClr val="282846"/>
    <a:srgbClr val="EC7524"/>
    <a:srgbClr val="92C7D2"/>
    <a:srgbClr val="FBEAB3"/>
    <a:srgbClr val="A2D0C1"/>
    <a:srgbClr val="9DCDD7"/>
    <a:srgbClr val="FFFFFF"/>
    <a:srgbClr val="7DB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94660"/>
  </p:normalViewPr>
  <p:slideViewPr>
    <p:cSldViewPr snapToGrid="0">
      <p:cViewPr varScale="1">
        <p:scale>
          <a:sx n="89" d="100"/>
          <a:sy n="89" d="100"/>
        </p:scale>
        <p:origin x="6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2D9C5-702A-4C8F-AA53-072E278967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3EBB2DDB-EE24-44C9-A881-C67D5C9E2510}">
      <dgm:prSet phldrT="[文字]" custT="1"/>
      <dgm:spPr>
        <a:solidFill>
          <a:srgbClr val="3EB09D"/>
        </a:solidFill>
      </dgm:spPr>
      <dgm:t>
        <a:bodyPr/>
        <a:lstStyle/>
        <a:p>
          <a:r>
            <a:rPr lang="zh-TW" altLang="en-US" sz="28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薪資</a:t>
          </a:r>
          <a:endParaRPr lang="zh-TW" altLang="en-US" sz="28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976A50AE-76E6-453A-993C-57D536C680AC}" type="parTrans" cxnId="{EE9F2540-1DC8-4C19-8AA4-01EE10AEB9F7}">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B045D1DE-C20E-4A97-AA65-294D6412BA74}" type="sibTrans" cxnId="{EE9F2540-1DC8-4C19-8AA4-01EE10AEB9F7}">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F4147303-531D-488E-A345-B8CCE745D7E9}">
      <dgm:prSet phldrT="[文字]" custT="1"/>
      <dgm:spPr>
        <a:solidFill>
          <a:srgbClr val="CAECE6">
            <a:alpha val="89804"/>
          </a:srgbClr>
        </a:solidFill>
      </dgm:spPr>
      <dgm:t>
        <a:bodyPr/>
        <a:lstStyle/>
        <a:p>
          <a:pPr marL="0" indent="0">
            <a:lnSpc>
              <a:spcPts val="2800"/>
            </a:lnSpc>
            <a:spcAft>
              <a:spcPts val="0"/>
            </a:spcAft>
          </a:pP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  比照一般員工採月薪制</a:t>
          </a:r>
          <a:endParaRPr lang="zh-TW" altLang="en-US" sz="16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F07DBE82-7452-4D0D-B48E-4E7715EAE9F7}" type="parTrans" cxnId="{2FC6BCFD-FE8B-49CA-8F8B-69E4F6DC0B6B}">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A3E72EBD-246E-4D89-8E4B-453844C822B1}" type="sibTrans" cxnId="{2FC6BCFD-FE8B-49CA-8F8B-69E4F6DC0B6B}">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6F51F295-98C2-4338-BE1E-063CF08CF36B}">
      <dgm:prSet phldrT="[文字]" custT="1"/>
      <dgm:spPr>
        <a:solidFill>
          <a:srgbClr val="3EB09D"/>
        </a:solidFill>
      </dgm:spPr>
      <dgm:t>
        <a:bodyPr/>
        <a:lstStyle/>
        <a:p>
          <a:r>
            <a:rPr lang="zh-TW" altLang="en-US" sz="28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休假</a:t>
          </a:r>
          <a:endParaRPr lang="zh-TW" altLang="en-US" sz="28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C024CB60-4DE4-4746-B5FB-946E1EA54310}" type="parTrans" cxnId="{87DADCE3-37EC-4DFD-9D3E-119C16362E5D}">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69476101-421B-4524-8EDB-1720C4D6D09A}" type="sibTrans" cxnId="{87DADCE3-37EC-4DFD-9D3E-119C16362E5D}">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C5773AE4-3E2E-45AC-842E-8983FD1E8F69}">
      <dgm:prSet phldrT="[文字]" custT="1"/>
      <dgm:spPr>
        <a:solidFill>
          <a:srgbClr val="CAECE6">
            <a:alpha val="89804"/>
          </a:srgbClr>
        </a:solidFill>
      </dgm:spPr>
      <dgm:t>
        <a:bodyPr/>
        <a:lstStyle/>
        <a:p>
          <a:pPr marL="0" indent="0">
            <a:lnSpc>
              <a:spcPct val="100000"/>
            </a:lnSpc>
            <a:spcAft>
              <a:spcPts val="0"/>
            </a:spcAft>
          </a:pP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  另提供優於法令之有薪生日假 、體檢假</a:t>
          </a:r>
          <a:endParaRPr lang="zh-TW" altLang="en-US" sz="16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4DB704C1-9543-41DB-9C22-73ABD1D6C12A}" type="parTrans" cxnId="{06533BE4-8154-40A4-BC55-1DD7DE9077CB}">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76F726DC-92E9-472B-A475-E673E622CF9B}" type="sibTrans" cxnId="{06533BE4-8154-40A4-BC55-1DD7DE9077CB}">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E1ED98AD-2C7A-4AAC-AA6F-F62536C03D2B}">
      <dgm:prSet phldrT="[文字]" custT="1"/>
      <dgm:spPr>
        <a:solidFill>
          <a:srgbClr val="3EB09D"/>
        </a:solidFill>
      </dgm:spPr>
      <dgm:t>
        <a:bodyPr/>
        <a:lstStyle/>
        <a:p>
          <a:r>
            <a:rPr lang="zh-TW" altLang="en-US" sz="28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保險</a:t>
          </a:r>
          <a:endParaRPr lang="zh-TW" altLang="en-US" sz="28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725D1A07-2991-4336-85F9-CA6912566234}" type="parTrans" cxnId="{09C4C84C-A460-4CBE-944B-DB43240CA470}">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ED2F0A74-C161-40E3-8238-864D24AF3B6D}" type="sibTrans" cxnId="{09C4C84C-A460-4CBE-944B-DB43240CA470}">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203C899C-330E-4BF7-BFDF-7E402D58E06A}">
      <dgm:prSet phldrT="[文字]" custT="1"/>
      <dgm:spPr>
        <a:solidFill>
          <a:srgbClr val="CAECE6">
            <a:alpha val="89804"/>
          </a:srgbClr>
        </a:solidFill>
      </dgm:spPr>
      <dgm:t>
        <a:bodyPr/>
        <a:lstStyle/>
        <a:p>
          <a:r>
            <a:rPr lang="zh-TW" altLang="en-US" sz="18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投保勞保、健保、團保 、提撥勞工退休金</a:t>
          </a:r>
          <a:endParaRPr lang="zh-TW" altLang="en-US" sz="18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7F5EA30B-56A9-4CBA-AE11-CE8640E62355}" type="parTrans" cxnId="{F72CDBBB-216C-4D22-B650-829D2EEB65F1}">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C45D36F9-8F52-4B1B-AE60-AB9320074610}" type="sibTrans" cxnId="{F72CDBBB-216C-4D22-B650-829D2EEB65F1}">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0676FD82-47EF-44A5-A21E-08FDBC68C8D3}">
      <dgm:prSet custT="1"/>
      <dgm:spPr>
        <a:solidFill>
          <a:srgbClr val="3EB09D"/>
        </a:solidFill>
      </dgm:spPr>
      <dgm:t>
        <a:bodyPr/>
        <a:lstStyle/>
        <a:p>
          <a:r>
            <a:rPr lang="zh-TW" altLang="en-US" sz="28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考核</a:t>
          </a:r>
          <a:endParaRPr lang="zh-TW" altLang="en-US" sz="28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AD08DA65-EBF6-42E2-A4B5-17D8E17CD432}" type="parTrans" cxnId="{689D815F-8A9F-4319-B2DA-DAF086EE05A9}">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BAA4114E-3239-437A-9B1E-39162D296F8D}" type="sibTrans" cxnId="{689D815F-8A9F-4319-B2DA-DAF086EE05A9}">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02D668F8-D0F2-4B97-A469-B89D696AB80B}">
      <dgm:prSet custT="1"/>
      <dgm:spPr>
        <a:solidFill>
          <a:srgbClr val="3EB09D"/>
        </a:solidFill>
      </dgm:spPr>
      <dgm:t>
        <a:bodyPr/>
        <a:lstStyle/>
        <a:p>
          <a:r>
            <a:rPr lang="zh-TW" altLang="en-US" sz="28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年資</a:t>
          </a:r>
          <a:endParaRPr lang="zh-TW" altLang="en-US" sz="28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03F8690C-6DF4-4C78-9B55-3F94EBDA8EE7}" type="parTrans" cxnId="{6C7B583D-AFD4-4133-8644-AEE66D49FE14}">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180514C8-D25E-46D4-BB1C-721CEA01A280}" type="sibTrans" cxnId="{6C7B583D-AFD4-4133-8644-AEE66D49FE14}">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EBCAC814-2B7E-4495-AEAF-E8AF3EA6444E}">
      <dgm:prSet custT="1"/>
      <dgm:spPr>
        <a:solidFill>
          <a:srgbClr val="CAECE6">
            <a:alpha val="89804"/>
          </a:srgbClr>
        </a:solidFill>
      </dgm:spPr>
      <dgm:t>
        <a:bodyPr/>
        <a:lstStyle/>
        <a:p>
          <a:r>
            <a:rPr lang="zh-TW" altLang="en-US" sz="1600" b="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實習後直接留任，年資併計</a:t>
          </a:r>
          <a:endParaRPr lang="zh-TW" altLang="en-US" sz="1600" b="0" dirty="0">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52033077-3728-48B9-8E84-94481F257FD1}" type="parTrans" cxnId="{6E6B2B38-3E9E-4AE3-AA8A-622A1792C02D}">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AF574FDA-C087-4303-A5C7-60F4F082A608}" type="sibTrans" cxnId="{6E6B2B38-3E9E-4AE3-AA8A-622A1792C02D}">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4D90EB5E-A108-4951-8105-688D1F69CC7A}">
      <dgm:prSet custT="1"/>
      <dgm:spPr>
        <a:solidFill>
          <a:srgbClr val="CAECE6">
            <a:alpha val="89804"/>
          </a:srgbClr>
        </a:solidFill>
      </dgm:spPr>
      <dgm:t>
        <a:bodyPr/>
        <a:lstStyle/>
        <a:p>
          <a:r>
            <a:rPr lang="zh-TW" altLang="en-US" sz="1600" b="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實習後服役，提供預錄用單</a:t>
          </a:r>
          <a:endParaRPr lang="zh-TW" altLang="en-US" sz="1600" b="0" cap="none" spc="0" dirty="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ECF6F6A1-5376-4B9D-BCB8-18A9DDB63639}" type="parTrans" cxnId="{B82D273C-8D00-42D8-8C21-5F2BC0A20FCE}">
      <dgm:prSet/>
      <dgm:spPr/>
      <dgm:t>
        <a:bodyPr/>
        <a:lstStyle/>
        <a:p>
          <a:endParaRPr lang="zh-TW" altLang="en-US"/>
        </a:p>
      </dgm:t>
    </dgm:pt>
    <dgm:pt modelId="{E1C03ED7-4975-4597-8563-552692F934A8}" type="sibTrans" cxnId="{B82D273C-8D00-42D8-8C21-5F2BC0A20FCE}">
      <dgm:prSet/>
      <dgm:spPr/>
      <dgm:t>
        <a:bodyPr/>
        <a:lstStyle/>
        <a:p>
          <a:endParaRPr lang="zh-TW" altLang="en-US"/>
        </a:p>
      </dgm:t>
    </dgm:pt>
    <dgm:pt modelId="{402F5B8E-A8E7-43E6-9A7B-06B6972F0472}">
      <dgm:prSet phldrT="[文字]" custT="1"/>
      <dgm:spPr>
        <a:solidFill>
          <a:srgbClr val="CAECE6">
            <a:alpha val="89804"/>
          </a:srgbClr>
        </a:solidFill>
      </dgm:spPr>
      <dgm:t>
        <a:bodyPr/>
        <a:lstStyle/>
        <a:p>
          <a:pPr marL="0" indent="0">
            <a:lnSpc>
              <a:spcPct val="100000"/>
            </a:lnSpc>
            <a:spcAft>
              <a:spcPts val="0"/>
            </a:spcAft>
          </a:pP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  特休假、事假、病假、喪假、生理假、返校事假</a:t>
          </a:r>
          <a:r>
            <a:rPr lang="en-US" altLang="zh-TW"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a:t>
          </a:r>
          <a:endParaRPr lang="zh-TW" altLang="en-US" sz="16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9EEE8DC5-7A53-4B02-82CB-A08F7A0BB80A}" type="parTrans" cxnId="{E0B9F8DD-3965-4F9B-AC38-58780F2CF61C}">
      <dgm:prSet/>
      <dgm:spPr/>
      <dgm:t>
        <a:bodyPr/>
        <a:lstStyle/>
        <a:p>
          <a:endParaRPr lang="zh-TW" altLang="en-US"/>
        </a:p>
      </dgm:t>
    </dgm:pt>
    <dgm:pt modelId="{52008014-C40B-40C3-B9A3-924A0A133ABF}" type="sibTrans" cxnId="{E0B9F8DD-3965-4F9B-AC38-58780F2CF61C}">
      <dgm:prSet/>
      <dgm:spPr/>
      <dgm:t>
        <a:bodyPr/>
        <a:lstStyle/>
        <a:p>
          <a:endParaRPr lang="zh-TW" altLang="en-US"/>
        </a:p>
      </dgm:t>
    </dgm:pt>
    <dgm:pt modelId="{EB57B623-1155-4084-B142-5EB766F75934}">
      <dgm:prSet custT="1"/>
      <dgm:spPr>
        <a:solidFill>
          <a:srgbClr val="CAECE6">
            <a:alpha val="89804"/>
          </a:srgbClr>
        </a:solidFill>
      </dgm:spPr>
      <dgm:t>
        <a:bodyPr/>
        <a:lstStyle/>
        <a:p>
          <a:pPr marL="0" indent="0">
            <a:lnSpc>
              <a:spcPts val="2400"/>
            </a:lnSpc>
            <a:spcAft>
              <a:spcPts val="0"/>
            </a:spcAft>
          </a:pPr>
          <a:r>
            <a:rPr lang="zh-TW" altLang="en-US" sz="1600" b="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  任職三個月考核 </a:t>
          </a:r>
          <a:endParaRPr lang="zh-TW" altLang="en-US" sz="1600" b="0" dirty="0">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1B12EEEC-3714-4AEE-BEE8-589200D02E64}" type="parTrans" cxnId="{0EFCB9AA-1034-4CEB-8CF3-200A2D783408}">
      <dgm:prSet/>
      <dgm:spPr/>
      <dgm:t>
        <a:bodyPr/>
        <a:lstStyle/>
        <a:p>
          <a:endParaRPr lang="zh-TW" altLang="en-US"/>
        </a:p>
      </dgm:t>
    </dgm:pt>
    <dgm:pt modelId="{8B25018F-FB31-49A2-A2FE-CFDA934D1E2B}" type="sibTrans" cxnId="{0EFCB9AA-1034-4CEB-8CF3-200A2D783408}">
      <dgm:prSet/>
      <dgm:spPr/>
      <dgm:t>
        <a:bodyPr/>
        <a:lstStyle/>
        <a:p>
          <a:endParaRPr lang="zh-TW" altLang="en-US"/>
        </a:p>
      </dgm:t>
    </dgm:pt>
    <dgm:pt modelId="{2792A24A-8A00-420E-990E-0507C93BC152}">
      <dgm:prSet custT="1"/>
      <dgm:spPr>
        <a:solidFill>
          <a:srgbClr val="CAECE6">
            <a:alpha val="89804"/>
          </a:srgbClr>
        </a:solidFill>
      </dgm:spPr>
      <dgm:t>
        <a:bodyPr/>
        <a:lstStyle/>
        <a:p>
          <a:pPr marL="0" indent="0">
            <a:lnSpc>
              <a:spcPts val="2400"/>
            </a:lnSpc>
            <a:spcAft>
              <a:spcPts val="0"/>
            </a:spcAft>
          </a:pPr>
          <a:r>
            <a:rPr lang="zh-TW" altLang="en-US" sz="1600" b="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  實習期滿→成果發表會，評估留任</a:t>
          </a:r>
          <a:endParaRPr lang="zh-TW" altLang="en-US" sz="1600" b="0" dirty="0">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F72D4DE3-D22B-451B-9556-8E3F76B1F844}" type="sibTrans" cxnId="{9AA2AD64-0C46-4C28-B8DB-6E6A43926115}">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E8549339-0A53-4ECF-9BD8-167E04C89652}" type="parTrans" cxnId="{9AA2AD64-0C46-4C28-B8DB-6E6A43926115}">
      <dgm:prSet/>
      <dgm:spPr/>
      <dgm:t>
        <a:bodyPr/>
        <a:lstStyle/>
        <a:p>
          <a:endParaRPr lang="zh-TW" altLang="en-US">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gm:t>
    </dgm:pt>
    <dgm:pt modelId="{5C1182C6-3AF3-4326-8194-27F9088A77E6}">
      <dgm:prSet phldrT="[文字]" custT="1"/>
      <dgm:spPr>
        <a:solidFill>
          <a:srgbClr val="CAECE6">
            <a:alpha val="89804"/>
          </a:srgbClr>
        </a:solidFill>
      </dgm:spPr>
      <dgm:t>
        <a:bodyPr/>
        <a:lstStyle/>
        <a:p>
          <a:pPr>
            <a:lnSpc>
              <a:spcPts val="2800"/>
            </a:lnSpc>
            <a:spcAft>
              <a:spcPts val="0"/>
            </a:spcAft>
          </a:pP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月薪</a:t>
          </a:r>
          <a:r>
            <a:rPr lang="en-US"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25,000</a:t>
          </a: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元</a:t>
          </a:r>
          <a:r>
            <a:rPr lang="en-US"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a:t>
          </a: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請假不支薪</a:t>
          </a:r>
          <a:r>
            <a:rPr lang="en-US" altLang="zh-TW"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a:t>
          </a:r>
          <a:endParaRPr lang="zh-TW" altLang="en-US" dirty="0"/>
        </a:p>
      </dgm:t>
    </dgm:pt>
    <dgm:pt modelId="{E1EE0812-D779-473C-9FF6-11B5451E6E85}" type="parTrans" cxnId="{F03D2FDD-C206-4152-925B-05FD51B032D4}">
      <dgm:prSet/>
      <dgm:spPr/>
      <dgm:t>
        <a:bodyPr/>
        <a:lstStyle/>
        <a:p>
          <a:endParaRPr lang="zh-TW" altLang="en-US"/>
        </a:p>
      </dgm:t>
    </dgm:pt>
    <dgm:pt modelId="{933F09E2-0FF7-421E-A740-B2D7D01283B9}" type="sibTrans" cxnId="{F03D2FDD-C206-4152-925B-05FD51B032D4}">
      <dgm:prSet/>
      <dgm:spPr/>
      <dgm:t>
        <a:bodyPr/>
        <a:lstStyle/>
        <a:p>
          <a:endParaRPr lang="zh-TW" altLang="en-US"/>
        </a:p>
      </dgm:t>
    </dgm:pt>
    <dgm:pt modelId="{D5B889C5-6AD2-4FB9-9B76-288D790C4398}">
      <dgm:prSet phldrT="[文字]" custT="1"/>
      <dgm:spPr>
        <a:solidFill>
          <a:srgbClr val="CAECE6">
            <a:alpha val="89804"/>
          </a:srgbClr>
        </a:solidFill>
      </dgm:spPr>
      <dgm:t>
        <a:bodyPr/>
        <a:lstStyle/>
        <a:p>
          <a:pPr>
            <a:lnSpc>
              <a:spcPts val="2800"/>
            </a:lnSpc>
            <a:spcAft>
              <a:spcPts val="0"/>
            </a:spcAft>
          </a:pPr>
          <a:r>
            <a:rPr lang="zh-TW" altLang="en-US" sz="16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實習結束後經評估留任，薪資另議</a:t>
          </a:r>
          <a:endParaRPr lang="zh-TW" altLang="en-US" dirty="0"/>
        </a:p>
      </dgm:t>
    </dgm:pt>
    <dgm:pt modelId="{1F1EF540-6768-4AFE-9E8E-BDA9EDB4FB7D}" type="parTrans" cxnId="{016F42FE-2D22-4F3E-A665-096A665039D1}">
      <dgm:prSet/>
      <dgm:spPr/>
      <dgm:t>
        <a:bodyPr/>
        <a:lstStyle/>
        <a:p>
          <a:endParaRPr lang="zh-TW" altLang="en-US"/>
        </a:p>
      </dgm:t>
    </dgm:pt>
    <dgm:pt modelId="{0C7B42C0-16BA-4C46-AC90-674AB01C7A92}" type="sibTrans" cxnId="{016F42FE-2D22-4F3E-A665-096A665039D1}">
      <dgm:prSet/>
      <dgm:spPr/>
      <dgm:t>
        <a:bodyPr/>
        <a:lstStyle/>
        <a:p>
          <a:endParaRPr lang="zh-TW" altLang="en-US"/>
        </a:p>
      </dgm:t>
    </dgm:pt>
    <dgm:pt modelId="{39E84BF3-FE77-4F09-8CD6-153B03F8D5AC}" type="pres">
      <dgm:prSet presAssocID="{1462D9C5-702A-4C8F-AA53-072E278967FF}" presName="Name0" presStyleCnt="0">
        <dgm:presLayoutVars>
          <dgm:dir/>
          <dgm:animLvl val="lvl"/>
          <dgm:resizeHandles val="exact"/>
        </dgm:presLayoutVars>
      </dgm:prSet>
      <dgm:spPr/>
      <dgm:t>
        <a:bodyPr/>
        <a:lstStyle/>
        <a:p>
          <a:endParaRPr lang="zh-TW" altLang="en-US"/>
        </a:p>
      </dgm:t>
    </dgm:pt>
    <dgm:pt modelId="{742AB7CF-C4BE-4B31-9622-001C313AC9BB}" type="pres">
      <dgm:prSet presAssocID="{3EBB2DDB-EE24-44C9-A881-C67D5C9E2510}" presName="linNode" presStyleCnt="0"/>
      <dgm:spPr/>
    </dgm:pt>
    <dgm:pt modelId="{E2225628-4EF5-483D-A9B9-68E20E7079D3}" type="pres">
      <dgm:prSet presAssocID="{3EBB2DDB-EE24-44C9-A881-C67D5C9E2510}" presName="parentText" presStyleLbl="node1" presStyleIdx="0" presStyleCnt="5" custScaleX="943062" custScaleY="26668" custLinFactNeighborY="-835">
        <dgm:presLayoutVars>
          <dgm:chMax val="1"/>
          <dgm:bulletEnabled val="1"/>
        </dgm:presLayoutVars>
      </dgm:prSet>
      <dgm:spPr/>
      <dgm:t>
        <a:bodyPr/>
        <a:lstStyle/>
        <a:p>
          <a:endParaRPr lang="zh-TW" altLang="en-US"/>
        </a:p>
      </dgm:t>
    </dgm:pt>
    <dgm:pt modelId="{9224D459-B877-45D3-A251-D40B48907AFF}" type="pres">
      <dgm:prSet presAssocID="{3EBB2DDB-EE24-44C9-A881-C67D5C9E2510}" presName="descendantText" presStyleLbl="alignAccFollowNode1" presStyleIdx="0" presStyleCnt="5" custScaleX="2000000" custScaleY="32669" custLinFactNeighborY="-3271">
        <dgm:presLayoutVars>
          <dgm:bulletEnabled val="1"/>
        </dgm:presLayoutVars>
      </dgm:prSet>
      <dgm:spPr/>
      <dgm:t>
        <a:bodyPr/>
        <a:lstStyle/>
        <a:p>
          <a:endParaRPr lang="zh-TW" altLang="en-US"/>
        </a:p>
      </dgm:t>
    </dgm:pt>
    <dgm:pt modelId="{0BE9203C-4112-468A-A739-A551996095FA}" type="pres">
      <dgm:prSet presAssocID="{B045D1DE-C20E-4A97-AA65-294D6412BA74}" presName="sp" presStyleCnt="0"/>
      <dgm:spPr/>
    </dgm:pt>
    <dgm:pt modelId="{846B1679-1F1F-4225-AAC1-A6DD0FFCDC7B}" type="pres">
      <dgm:prSet presAssocID="{6F51F295-98C2-4338-BE1E-063CF08CF36B}" presName="linNode" presStyleCnt="0"/>
      <dgm:spPr/>
    </dgm:pt>
    <dgm:pt modelId="{26A22B2E-0104-4747-9AEE-13DD203E06DA}" type="pres">
      <dgm:prSet presAssocID="{6F51F295-98C2-4338-BE1E-063CF08CF36B}" presName="parentText" presStyleLbl="node1" presStyleIdx="1" presStyleCnt="5" custScaleX="943062" custScaleY="18444">
        <dgm:presLayoutVars>
          <dgm:chMax val="1"/>
          <dgm:bulletEnabled val="1"/>
        </dgm:presLayoutVars>
      </dgm:prSet>
      <dgm:spPr/>
      <dgm:t>
        <a:bodyPr/>
        <a:lstStyle/>
        <a:p>
          <a:endParaRPr lang="zh-TW" altLang="en-US"/>
        </a:p>
      </dgm:t>
    </dgm:pt>
    <dgm:pt modelId="{4E36E893-7E53-40BD-9110-74D524BAA22E}" type="pres">
      <dgm:prSet presAssocID="{6F51F295-98C2-4338-BE1E-063CF08CF36B}" presName="descendantText" presStyleLbl="alignAccFollowNode1" presStyleIdx="1" presStyleCnt="5" custScaleX="2000000" custScaleY="23442">
        <dgm:presLayoutVars>
          <dgm:bulletEnabled val="1"/>
        </dgm:presLayoutVars>
      </dgm:prSet>
      <dgm:spPr/>
      <dgm:t>
        <a:bodyPr/>
        <a:lstStyle/>
        <a:p>
          <a:endParaRPr lang="zh-TW" altLang="en-US"/>
        </a:p>
      </dgm:t>
    </dgm:pt>
    <dgm:pt modelId="{0A76C183-424F-4B2C-8AEE-A8EC0071DD32}" type="pres">
      <dgm:prSet presAssocID="{69476101-421B-4524-8EDB-1720C4D6D09A}" presName="sp" presStyleCnt="0"/>
      <dgm:spPr/>
    </dgm:pt>
    <dgm:pt modelId="{6CBF591C-63AA-4350-85CB-A8A55D9F53E4}" type="pres">
      <dgm:prSet presAssocID="{E1ED98AD-2C7A-4AAC-AA6F-F62536C03D2B}" presName="linNode" presStyleCnt="0"/>
      <dgm:spPr/>
    </dgm:pt>
    <dgm:pt modelId="{14B86E5E-4A64-45F4-B0D1-BC389C5CB4A7}" type="pres">
      <dgm:prSet presAssocID="{E1ED98AD-2C7A-4AAC-AA6F-F62536C03D2B}" presName="parentText" presStyleLbl="node1" presStyleIdx="2" presStyleCnt="5" custScaleX="943062" custScaleY="18444">
        <dgm:presLayoutVars>
          <dgm:chMax val="1"/>
          <dgm:bulletEnabled val="1"/>
        </dgm:presLayoutVars>
      </dgm:prSet>
      <dgm:spPr/>
      <dgm:t>
        <a:bodyPr/>
        <a:lstStyle/>
        <a:p>
          <a:endParaRPr lang="zh-TW" altLang="en-US"/>
        </a:p>
      </dgm:t>
    </dgm:pt>
    <dgm:pt modelId="{98981F70-4D2B-4894-AAC3-2399330F29B5}" type="pres">
      <dgm:prSet presAssocID="{E1ED98AD-2C7A-4AAC-AA6F-F62536C03D2B}" presName="descendantText" presStyleLbl="alignAccFollowNode1" presStyleIdx="2" presStyleCnt="5" custScaleX="2000000" custScaleY="18914">
        <dgm:presLayoutVars>
          <dgm:bulletEnabled val="1"/>
        </dgm:presLayoutVars>
      </dgm:prSet>
      <dgm:spPr/>
      <dgm:t>
        <a:bodyPr/>
        <a:lstStyle/>
        <a:p>
          <a:endParaRPr lang="zh-TW" altLang="en-US"/>
        </a:p>
      </dgm:t>
    </dgm:pt>
    <dgm:pt modelId="{79FF2679-ABD4-4CE8-B5B9-A75CC4BE95CA}" type="pres">
      <dgm:prSet presAssocID="{ED2F0A74-C161-40E3-8238-864D24AF3B6D}" presName="sp" presStyleCnt="0"/>
      <dgm:spPr/>
    </dgm:pt>
    <dgm:pt modelId="{FC54D5F5-540B-4E36-9606-234361432892}" type="pres">
      <dgm:prSet presAssocID="{0676FD82-47EF-44A5-A21E-08FDBC68C8D3}" presName="linNode" presStyleCnt="0"/>
      <dgm:spPr/>
    </dgm:pt>
    <dgm:pt modelId="{0E0FF427-D117-4E95-B230-6AE97480015E}" type="pres">
      <dgm:prSet presAssocID="{0676FD82-47EF-44A5-A21E-08FDBC68C8D3}" presName="parentText" presStyleLbl="node1" presStyleIdx="3" presStyleCnt="5" custScaleX="943062" custScaleY="19943">
        <dgm:presLayoutVars>
          <dgm:chMax val="1"/>
          <dgm:bulletEnabled val="1"/>
        </dgm:presLayoutVars>
      </dgm:prSet>
      <dgm:spPr/>
      <dgm:t>
        <a:bodyPr/>
        <a:lstStyle/>
        <a:p>
          <a:endParaRPr lang="zh-TW" altLang="en-US"/>
        </a:p>
      </dgm:t>
    </dgm:pt>
    <dgm:pt modelId="{27EABF45-E689-41DE-A486-01D75D7354D5}" type="pres">
      <dgm:prSet presAssocID="{0676FD82-47EF-44A5-A21E-08FDBC68C8D3}" presName="descendantText" presStyleLbl="alignAccFollowNode1" presStyleIdx="3" presStyleCnt="5" custScaleX="2000000" custScaleY="20970">
        <dgm:presLayoutVars>
          <dgm:bulletEnabled val="1"/>
        </dgm:presLayoutVars>
      </dgm:prSet>
      <dgm:spPr/>
      <dgm:t>
        <a:bodyPr/>
        <a:lstStyle/>
        <a:p>
          <a:endParaRPr lang="zh-TW" altLang="en-US"/>
        </a:p>
      </dgm:t>
    </dgm:pt>
    <dgm:pt modelId="{64FB8F35-E56A-4D9B-814F-56253F055ACC}" type="pres">
      <dgm:prSet presAssocID="{BAA4114E-3239-437A-9B1E-39162D296F8D}" presName="sp" presStyleCnt="0"/>
      <dgm:spPr/>
    </dgm:pt>
    <dgm:pt modelId="{15044219-040D-4360-A0BB-3720BC81661B}" type="pres">
      <dgm:prSet presAssocID="{02D668F8-D0F2-4B97-A469-B89D696AB80B}" presName="linNode" presStyleCnt="0"/>
      <dgm:spPr/>
    </dgm:pt>
    <dgm:pt modelId="{05BA0185-98B4-4FEC-8B54-E524792F082D}" type="pres">
      <dgm:prSet presAssocID="{02D668F8-D0F2-4B97-A469-B89D696AB80B}" presName="parentText" presStyleLbl="node1" presStyleIdx="4" presStyleCnt="5" custScaleX="943062" custScaleY="19409">
        <dgm:presLayoutVars>
          <dgm:chMax val="1"/>
          <dgm:bulletEnabled val="1"/>
        </dgm:presLayoutVars>
      </dgm:prSet>
      <dgm:spPr/>
      <dgm:t>
        <a:bodyPr/>
        <a:lstStyle/>
        <a:p>
          <a:endParaRPr lang="zh-TW" altLang="en-US"/>
        </a:p>
      </dgm:t>
    </dgm:pt>
    <dgm:pt modelId="{3E759657-FD6C-47BC-A765-0C3F2745A954}" type="pres">
      <dgm:prSet presAssocID="{02D668F8-D0F2-4B97-A469-B89D696AB80B}" presName="descendantText" presStyleLbl="alignAccFollowNode1" presStyleIdx="4" presStyleCnt="5" custScaleX="2000000" custScaleY="21537">
        <dgm:presLayoutVars>
          <dgm:bulletEnabled val="1"/>
        </dgm:presLayoutVars>
      </dgm:prSet>
      <dgm:spPr/>
      <dgm:t>
        <a:bodyPr/>
        <a:lstStyle/>
        <a:p>
          <a:endParaRPr lang="zh-TW" altLang="en-US"/>
        </a:p>
      </dgm:t>
    </dgm:pt>
  </dgm:ptLst>
  <dgm:cxnLst>
    <dgm:cxn modelId="{689D815F-8A9F-4319-B2DA-DAF086EE05A9}" srcId="{1462D9C5-702A-4C8F-AA53-072E278967FF}" destId="{0676FD82-47EF-44A5-A21E-08FDBC68C8D3}" srcOrd="3" destOrd="0" parTransId="{AD08DA65-EBF6-42E2-A4B5-17D8E17CD432}" sibTransId="{BAA4114E-3239-437A-9B1E-39162D296F8D}"/>
    <dgm:cxn modelId="{016F42FE-2D22-4F3E-A665-096A665039D1}" srcId="{3EBB2DDB-EE24-44C9-A881-C67D5C9E2510}" destId="{D5B889C5-6AD2-4FB9-9B76-288D790C4398}" srcOrd="2" destOrd="0" parTransId="{1F1EF540-6768-4AFE-9E8E-BDA9EDB4FB7D}" sibTransId="{0C7B42C0-16BA-4C46-AC90-674AB01C7A92}"/>
    <dgm:cxn modelId="{E0B9F8DD-3965-4F9B-AC38-58780F2CF61C}" srcId="{6F51F295-98C2-4338-BE1E-063CF08CF36B}" destId="{402F5B8E-A8E7-43E6-9A7B-06B6972F0472}" srcOrd="0" destOrd="0" parTransId="{9EEE8DC5-7A53-4B02-82CB-A08F7A0BB80A}" sibTransId="{52008014-C40B-40C3-B9A3-924A0A133ABF}"/>
    <dgm:cxn modelId="{2FC6BCFD-FE8B-49CA-8F8B-69E4F6DC0B6B}" srcId="{3EBB2DDB-EE24-44C9-A881-C67D5C9E2510}" destId="{F4147303-531D-488E-A345-B8CCE745D7E9}" srcOrd="0" destOrd="0" parTransId="{F07DBE82-7452-4D0D-B48E-4E7715EAE9F7}" sibTransId="{A3E72EBD-246E-4D89-8E4B-453844C822B1}"/>
    <dgm:cxn modelId="{05ED1E42-1A90-4432-8C3E-0DDCA553FC38}" type="presOf" srcId="{402F5B8E-A8E7-43E6-9A7B-06B6972F0472}" destId="{4E36E893-7E53-40BD-9110-74D524BAA22E}" srcOrd="0" destOrd="0" presId="urn:microsoft.com/office/officeart/2005/8/layout/vList5"/>
    <dgm:cxn modelId="{F03D2FDD-C206-4152-925B-05FD51B032D4}" srcId="{3EBB2DDB-EE24-44C9-A881-C67D5C9E2510}" destId="{5C1182C6-3AF3-4326-8194-27F9088A77E6}" srcOrd="1" destOrd="0" parTransId="{E1EE0812-D779-473C-9FF6-11B5451E6E85}" sibTransId="{933F09E2-0FF7-421E-A740-B2D7D01283B9}"/>
    <dgm:cxn modelId="{6E6B2B38-3E9E-4AE3-AA8A-622A1792C02D}" srcId="{02D668F8-D0F2-4B97-A469-B89D696AB80B}" destId="{EBCAC814-2B7E-4495-AEAF-E8AF3EA6444E}" srcOrd="0" destOrd="0" parTransId="{52033077-3728-48B9-8E84-94481F257FD1}" sibTransId="{AF574FDA-C087-4303-A5C7-60F4F082A608}"/>
    <dgm:cxn modelId="{A6346792-360F-4F36-8E32-B029EC6E55C1}" type="presOf" srcId="{02D668F8-D0F2-4B97-A469-B89D696AB80B}" destId="{05BA0185-98B4-4FEC-8B54-E524792F082D}" srcOrd="0" destOrd="0" presId="urn:microsoft.com/office/officeart/2005/8/layout/vList5"/>
    <dgm:cxn modelId="{DA7EB2DA-0EA1-4886-9649-0E4D066B5548}" type="presOf" srcId="{3EBB2DDB-EE24-44C9-A881-C67D5C9E2510}" destId="{E2225628-4EF5-483D-A9B9-68E20E7079D3}" srcOrd="0" destOrd="0" presId="urn:microsoft.com/office/officeart/2005/8/layout/vList5"/>
    <dgm:cxn modelId="{AF863D7B-5500-4FB8-BBE3-A01F73371E8E}" type="presOf" srcId="{F4147303-531D-488E-A345-B8CCE745D7E9}" destId="{9224D459-B877-45D3-A251-D40B48907AFF}" srcOrd="0" destOrd="0" presId="urn:microsoft.com/office/officeart/2005/8/layout/vList5"/>
    <dgm:cxn modelId="{06533BE4-8154-40A4-BC55-1DD7DE9077CB}" srcId="{6F51F295-98C2-4338-BE1E-063CF08CF36B}" destId="{C5773AE4-3E2E-45AC-842E-8983FD1E8F69}" srcOrd="1" destOrd="0" parTransId="{4DB704C1-9543-41DB-9C22-73ABD1D6C12A}" sibTransId="{76F726DC-92E9-472B-A475-E673E622CF9B}"/>
    <dgm:cxn modelId="{5A273055-80E4-4536-9C9D-10696409B65E}" type="presOf" srcId="{6F51F295-98C2-4338-BE1E-063CF08CF36B}" destId="{26A22B2E-0104-4747-9AEE-13DD203E06DA}" srcOrd="0" destOrd="0" presId="urn:microsoft.com/office/officeart/2005/8/layout/vList5"/>
    <dgm:cxn modelId="{EE9F2540-1DC8-4C19-8AA4-01EE10AEB9F7}" srcId="{1462D9C5-702A-4C8F-AA53-072E278967FF}" destId="{3EBB2DDB-EE24-44C9-A881-C67D5C9E2510}" srcOrd="0" destOrd="0" parTransId="{976A50AE-76E6-453A-993C-57D536C680AC}" sibTransId="{B045D1DE-C20E-4A97-AA65-294D6412BA74}"/>
    <dgm:cxn modelId="{09D73896-A224-478D-B499-760DED3FDDFB}" type="presOf" srcId="{203C899C-330E-4BF7-BFDF-7E402D58E06A}" destId="{98981F70-4D2B-4894-AAC3-2399330F29B5}" srcOrd="0" destOrd="0" presId="urn:microsoft.com/office/officeart/2005/8/layout/vList5"/>
    <dgm:cxn modelId="{0EFCB9AA-1034-4CEB-8CF3-200A2D783408}" srcId="{0676FD82-47EF-44A5-A21E-08FDBC68C8D3}" destId="{EB57B623-1155-4084-B142-5EB766F75934}" srcOrd="0" destOrd="0" parTransId="{1B12EEEC-3714-4AEE-BEE8-589200D02E64}" sibTransId="{8B25018F-FB31-49A2-A2FE-CFDA934D1E2B}"/>
    <dgm:cxn modelId="{899E0237-FF73-4B50-A76C-E1CB181B0EA3}" type="presOf" srcId="{0676FD82-47EF-44A5-A21E-08FDBC68C8D3}" destId="{0E0FF427-D117-4E95-B230-6AE97480015E}" srcOrd="0" destOrd="0" presId="urn:microsoft.com/office/officeart/2005/8/layout/vList5"/>
    <dgm:cxn modelId="{6C7B583D-AFD4-4133-8644-AEE66D49FE14}" srcId="{1462D9C5-702A-4C8F-AA53-072E278967FF}" destId="{02D668F8-D0F2-4B97-A469-B89D696AB80B}" srcOrd="4" destOrd="0" parTransId="{03F8690C-6DF4-4C78-9B55-3F94EBDA8EE7}" sibTransId="{180514C8-D25E-46D4-BB1C-721CEA01A280}"/>
    <dgm:cxn modelId="{214088FD-4E83-41F1-94CC-644B721AAF25}" type="presOf" srcId="{C5773AE4-3E2E-45AC-842E-8983FD1E8F69}" destId="{4E36E893-7E53-40BD-9110-74D524BAA22E}" srcOrd="0" destOrd="1" presId="urn:microsoft.com/office/officeart/2005/8/layout/vList5"/>
    <dgm:cxn modelId="{B82D273C-8D00-42D8-8C21-5F2BC0A20FCE}" srcId="{02D668F8-D0F2-4B97-A469-B89D696AB80B}" destId="{4D90EB5E-A108-4951-8105-688D1F69CC7A}" srcOrd="1" destOrd="0" parTransId="{ECF6F6A1-5376-4B9D-BCB8-18A9DDB63639}" sibTransId="{E1C03ED7-4975-4597-8563-552692F934A8}"/>
    <dgm:cxn modelId="{82070B26-6FE7-4D4C-93FB-80EF66C977F9}" type="presOf" srcId="{EBCAC814-2B7E-4495-AEAF-E8AF3EA6444E}" destId="{3E759657-FD6C-47BC-A765-0C3F2745A954}" srcOrd="0" destOrd="0" presId="urn:microsoft.com/office/officeart/2005/8/layout/vList5"/>
    <dgm:cxn modelId="{146FB4C1-5C03-43F0-8ACB-8499F0791368}" type="presOf" srcId="{4D90EB5E-A108-4951-8105-688D1F69CC7A}" destId="{3E759657-FD6C-47BC-A765-0C3F2745A954}" srcOrd="0" destOrd="1" presId="urn:microsoft.com/office/officeart/2005/8/layout/vList5"/>
    <dgm:cxn modelId="{552164A9-A3A7-4892-B536-8A34355C8205}" type="presOf" srcId="{EB57B623-1155-4084-B142-5EB766F75934}" destId="{27EABF45-E689-41DE-A486-01D75D7354D5}" srcOrd="0" destOrd="0" presId="urn:microsoft.com/office/officeart/2005/8/layout/vList5"/>
    <dgm:cxn modelId="{A85E776C-C2E7-4BCE-9B80-229026FE1711}" type="presOf" srcId="{5C1182C6-3AF3-4326-8194-27F9088A77E6}" destId="{9224D459-B877-45D3-A251-D40B48907AFF}" srcOrd="0" destOrd="1" presId="urn:microsoft.com/office/officeart/2005/8/layout/vList5"/>
    <dgm:cxn modelId="{F3C4D502-3F2C-4557-B8F0-B0BBD43EAD26}" type="presOf" srcId="{E1ED98AD-2C7A-4AAC-AA6F-F62536C03D2B}" destId="{14B86E5E-4A64-45F4-B0D1-BC389C5CB4A7}" srcOrd="0" destOrd="0" presId="urn:microsoft.com/office/officeart/2005/8/layout/vList5"/>
    <dgm:cxn modelId="{09C4C84C-A460-4CBE-944B-DB43240CA470}" srcId="{1462D9C5-702A-4C8F-AA53-072E278967FF}" destId="{E1ED98AD-2C7A-4AAC-AA6F-F62536C03D2B}" srcOrd="2" destOrd="0" parTransId="{725D1A07-2991-4336-85F9-CA6912566234}" sibTransId="{ED2F0A74-C161-40E3-8238-864D24AF3B6D}"/>
    <dgm:cxn modelId="{9AA2AD64-0C46-4C28-B8DB-6E6A43926115}" srcId="{0676FD82-47EF-44A5-A21E-08FDBC68C8D3}" destId="{2792A24A-8A00-420E-990E-0507C93BC152}" srcOrd="1" destOrd="0" parTransId="{E8549339-0A53-4ECF-9BD8-167E04C89652}" sibTransId="{F72D4DE3-D22B-451B-9556-8E3F76B1F844}"/>
    <dgm:cxn modelId="{F72CDBBB-216C-4D22-B650-829D2EEB65F1}" srcId="{E1ED98AD-2C7A-4AAC-AA6F-F62536C03D2B}" destId="{203C899C-330E-4BF7-BFDF-7E402D58E06A}" srcOrd="0" destOrd="0" parTransId="{7F5EA30B-56A9-4CBA-AE11-CE8640E62355}" sibTransId="{C45D36F9-8F52-4B1B-AE60-AB9320074610}"/>
    <dgm:cxn modelId="{87DADCE3-37EC-4DFD-9D3E-119C16362E5D}" srcId="{1462D9C5-702A-4C8F-AA53-072E278967FF}" destId="{6F51F295-98C2-4338-BE1E-063CF08CF36B}" srcOrd="1" destOrd="0" parTransId="{C024CB60-4DE4-4746-B5FB-946E1EA54310}" sibTransId="{69476101-421B-4524-8EDB-1720C4D6D09A}"/>
    <dgm:cxn modelId="{A741FF5E-B3B9-479C-B81E-F00AC71ACB44}" type="presOf" srcId="{2792A24A-8A00-420E-990E-0507C93BC152}" destId="{27EABF45-E689-41DE-A486-01D75D7354D5}" srcOrd="0" destOrd="1" presId="urn:microsoft.com/office/officeart/2005/8/layout/vList5"/>
    <dgm:cxn modelId="{E5E7CF7C-7F7F-438D-BF26-85F2FD06FB1B}" type="presOf" srcId="{D5B889C5-6AD2-4FB9-9B76-288D790C4398}" destId="{9224D459-B877-45D3-A251-D40B48907AFF}" srcOrd="0" destOrd="2" presId="urn:microsoft.com/office/officeart/2005/8/layout/vList5"/>
    <dgm:cxn modelId="{10FF380E-68DB-4C0F-82ED-DFB75564EDC2}" type="presOf" srcId="{1462D9C5-702A-4C8F-AA53-072E278967FF}" destId="{39E84BF3-FE77-4F09-8CD6-153B03F8D5AC}" srcOrd="0" destOrd="0" presId="urn:microsoft.com/office/officeart/2005/8/layout/vList5"/>
    <dgm:cxn modelId="{7B8240F4-D98F-49BD-8916-9ADABD789536}" type="presParOf" srcId="{39E84BF3-FE77-4F09-8CD6-153B03F8D5AC}" destId="{742AB7CF-C4BE-4B31-9622-001C313AC9BB}" srcOrd="0" destOrd="0" presId="urn:microsoft.com/office/officeart/2005/8/layout/vList5"/>
    <dgm:cxn modelId="{8C605A5A-2D8A-49D0-877F-2684E04AB941}" type="presParOf" srcId="{742AB7CF-C4BE-4B31-9622-001C313AC9BB}" destId="{E2225628-4EF5-483D-A9B9-68E20E7079D3}" srcOrd="0" destOrd="0" presId="urn:microsoft.com/office/officeart/2005/8/layout/vList5"/>
    <dgm:cxn modelId="{1B256C0D-D40B-4279-A892-FFDBB26C1BA4}" type="presParOf" srcId="{742AB7CF-C4BE-4B31-9622-001C313AC9BB}" destId="{9224D459-B877-45D3-A251-D40B48907AFF}" srcOrd="1" destOrd="0" presId="urn:microsoft.com/office/officeart/2005/8/layout/vList5"/>
    <dgm:cxn modelId="{31C65434-BB0E-48B4-BBE6-75EEB963163B}" type="presParOf" srcId="{39E84BF3-FE77-4F09-8CD6-153B03F8D5AC}" destId="{0BE9203C-4112-468A-A739-A551996095FA}" srcOrd="1" destOrd="0" presId="urn:microsoft.com/office/officeart/2005/8/layout/vList5"/>
    <dgm:cxn modelId="{63E4CC98-3F5E-4615-B44B-D8B82EAEC09F}" type="presParOf" srcId="{39E84BF3-FE77-4F09-8CD6-153B03F8D5AC}" destId="{846B1679-1F1F-4225-AAC1-A6DD0FFCDC7B}" srcOrd="2" destOrd="0" presId="urn:microsoft.com/office/officeart/2005/8/layout/vList5"/>
    <dgm:cxn modelId="{90570AB4-28FC-4B2E-9445-4873CE2F04DF}" type="presParOf" srcId="{846B1679-1F1F-4225-AAC1-A6DD0FFCDC7B}" destId="{26A22B2E-0104-4747-9AEE-13DD203E06DA}" srcOrd="0" destOrd="0" presId="urn:microsoft.com/office/officeart/2005/8/layout/vList5"/>
    <dgm:cxn modelId="{2743B454-9B82-4A46-8214-7C9F283E79FC}" type="presParOf" srcId="{846B1679-1F1F-4225-AAC1-A6DD0FFCDC7B}" destId="{4E36E893-7E53-40BD-9110-74D524BAA22E}" srcOrd="1" destOrd="0" presId="urn:microsoft.com/office/officeart/2005/8/layout/vList5"/>
    <dgm:cxn modelId="{E9075866-90BE-4F09-B2DA-3F8DF13515A4}" type="presParOf" srcId="{39E84BF3-FE77-4F09-8CD6-153B03F8D5AC}" destId="{0A76C183-424F-4B2C-8AEE-A8EC0071DD32}" srcOrd="3" destOrd="0" presId="urn:microsoft.com/office/officeart/2005/8/layout/vList5"/>
    <dgm:cxn modelId="{CAA3C9C3-9424-42D8-8D4F-03CDADCD2D94}" type="presParOf" srcId="{39E84BF3-FE77-4F09-8CD6-153B03F8D5AC}" destId="{6CBF591C-63AA-4350-85CB-A8A55D9F53E4}" srcOrd="4" destOrd="0" presId="urn:microsoft.com/office/officeart/2005/8/layout/vList5"/>
    <dgm:cxn modelId="{A0F7B81A-B1C9-47AA-8D71-CB30CE47228F}" type="presParOf" srcId="{6CBF591C-63AA-4350-85CB-A8A55D9F53E4}" destId="{14B86E5E-4A64-45F4-B0D1-BC389C5CB4A7}" srcOrd="0" destOrd="0" presId="urn:microsoft.com/office/officeart/2005/8/layout/vList5"/>
    <dgm:cxn modelId="{103ACBCA-0E5B-44F6-A6A6-F0EC0BE660A7}" type="presParOf" srcId="{6CBF591C-63AA-4350-85CB-A8A55D9F53E4}" destId="{98981F70-4D2B-4894-AAC3-2399330F29B5}" srcOrd="1" destOrd="0" presId="urn:microsoft.com/office/officeart/2005/8/layout/vList5"/>
    <dgm:cxn modelId="{5889E4E4-A964-44DF-B9EB-E32CD3F11066}" type="presParOf" srcId="{39E84BF3-FE77-4F09-8CD6-153B03F8D5AC}" destId="{79FF2679-ABD4-4CE8-B5B9-A75CC4BE95CA}" srcOrd="5" destOrd="0" presId="urn:microsoft.com/office/officeart/2005/8/layout/vList5"/>
    <dgm:cxn modelId="{65F00222-B1A7-4227-BC20-A350413F0622}" type="presParOf" srcId="{39E84BF3-FE77-4F09-8CD6-153B03F8D5AC}" destId="{FC54D5F5-540B-4E36-9606-234361432892}" srcOrd="6" destOrd="0" presId="urn:microsoft.com/office/officeart/2005/8/layout/vList5"/>
    <dgm:cxn modelId="{1256C042-F277-4E8D-AD1A-0EEDA8FFAFAF}" type="presParOf" srcId="{FC54D5F5-540B-4E36-9606-234361432892}" destId="{0E0FF427-D117-4E95-B230-6AE97480015E}" srcOrd="0" destOrd="0" presId="urn:microsoft.com/office/officeart/2005/8/layout/vList5"/>
    <dgm:cxn modelId="{912A463E-2C03-4282-899E-086C6595F047}" type="presParOf" srcId="{FC54D5F5-540B-4E36-9606-234361432892}" destId="{27EABF45-E689-41DE-A486-01D75D7354D5}" srcOrd="1" destOrd="0" presId="urn:microsoft.com/office/officeart/2005/8/layout/vList5"/>
    <dgm:cxn modelId="{D6B0BE19-B84D-4141-A40A-F53DBF8BBEE2}" type="presParOf" srcId="{39E84BF3-FE77-4F09-8CD6-153B03F8D5AC}" destId="{64FB8F35-E56A-4D9B-814F-56253F055ACC}" srcOrd="7" destOrd="0" presId="urn:microsoft.com/office/officeart/2005/8/layout/vList5"/>
    <dgm:cxn modelId="{7D80E631-A7BE-4A03-905E-20A380243523}" type="presParOf" srcId="{39E84BF3-FE77-4F09-8CD6-153B03F8D5AC}" destId="{15044219-040D-4360-A0BB-3720BC81661B}" srcOrd="8" destOrd="0" presId="urn:microsoft.com/office/officeart/2005/8/layout/vList5"/>
    <dgm:cxn modelId="{ED033494-2CF8-4094-95D6-E0C082169D5D}" type="presParOf" srcId="{15044219-040D-4360-A0BB-3720BC81661B}" destId="{05BA0185-98B4-4FEC-8B54-E524792F082D}" srcOrd="0" destOrd="0" presId="urn:microsoft.com/office/officeart/2005/8/layout/vList5"/>
    <dgm:cxn modelId="{4CB4E69D-DEB2-4FD0-AA82-D64EA85E35DA}" type="presParOf" srcId="{15044219-040D-4360-A0BB-3720BC81661B}" destId="{3E759657-FD6C-47BC-A765-0C3F2745A9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4D459-B877-45D3-A251-D40B48907AFF}">
      <dsp:nvSpPr>
        <dsp:cNvPr id="0" name=""/>
        <dsp:cNvSpPr/>
      </dsp:nvSpPr>
      <dsp:spPr>
        <a:xfrm rot="5400000">
          <a:off x="3395881" y="-2036388"/>
          <a:ext cx="1044739" cy="5117516"/>
        </a:xfrm>
        <a:prstGeom prst="round2SameRect">
          <a:avLst/>
        </a:prstGeom>
        <a:solidFill>
          <a:srgbClr val="CAECE6">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ts val="2800"/>
            </a:lnSpc>
            <a:spcBef>
              <a:spcPct val="0"/>
            </a:spcBef>
            <a:spcAft>
              <a:spcPts val="0"/>
            </a:spcAft>
            <a:buChar char="••"/>
          </a:pP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  比照一般員工採月薪制</a:t>
          </a:r>
          <a:endParaRPr lang="zh-TW" altLang="en-US" sz="16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a:p>
          <a:pPr marL="171450" lvl="1" indent="-171450" algn="l" defTabSz="711200">
            <a:lnSpc>
              <a:spcPts val="2800"/>
            </a:lnSpc>
            <a:spcBef>
              <a:spcPct val="0"/>
            </a:spcBef>
            <a:spcAft>
              <a:spcPts val="0"/>
            </a:spcAft>
            <a:buChar char="••"/>
          </a:pP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月薪</a:t>
          </a:r>
          <a:r>
            <a:rPr lang="en-US"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25,000</a:t>
          </a: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元</a:t>
          </a:r>
          <a:r>
            <a:rPr lang="en-US"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a:t>
          </a: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請假不支薪</a:t>
          </a:r>
          <a:r>
            <a:rPr lang="en-US" altLang="zh-TW"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a:t>
          </a:r>
          <a:endParaRPr lang="zh-TW" altLang="en-US" kern="1200" dirty="0"/>
        </a:p>
        <a:p>
          <a:pPr marL="171450" lvl="1" indent="-171450" algn="l" defTabSz="711200">
            <a:lnSpc>
              <a:spcPts val="2800"/>
            </a:lnSpc>
            <a:spcBef>
              <a:spcPct val="0"/>
            </a:spcBef>
            <a:spcAft>
              <a:spcPts val="0"/>
            </a:spcAft>
            <a:buChar char="••"/>
          </a:pP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實習結束後經評估留任，薪資另議</a:t>
          </a:r>
          <a:endParaRPr lang="zh-TW" altLang="en-US" kern="1200" dirty="0"/>
        </a:p>
      </dsp:txBody>
      <dsp:txXfrm rot="-5400000">
        <a:off x="1359493" y="51000"/>
        <a:ext cx="5066516" cy="942739"/>
      </dsp:txXfrm>
    </dsp:sp>
    <dsp:sp modelId="{E2225628-4EF5-483D-A9B9-68E20E7079D3}">
      <dsp:nvSpPr>
        <dsp:cNvPr id="0" name=""/>
        <dsp:cNvSpPr/>
      </dsp:nvSpPr>
      <dsp:spPr>
        <a:xfrm>
          <a:off x="2141" y="0"/>
          <a:ext cx="1357350" cy="1066038"/>
        </a:xfrm>
        <a:prstGeom prst="roundRect">
          <a:avLst/>
        </a:prstGeom>
        <a:solidFill>
          <a:srgbClr val="3EB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薪資</a:t>
          </a:r>
          <a:endParaRPr lang="zh-TW" altLang="en-US" sz="28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a:off x="54181" y="52040"/>
        <a:ext cx="1253270" cy="961958"/>
      </dsp:txXfrm>
    </dsp:sp>
    <dsp:sp modelId="{4E36E893-7E53-40BD-9110-74D524BAA22E}">
      <dsp:nvSpPr>
        <dsp:cNvPr id="0" name=""/>
        <dsp:cNvSpPr/>
      </dsp:nvSpPr>
      <dsp:spPr>
        <a:xfrm rot="5400000">
          <a:off x="3543418" y="-917867"/>
          <a:ext cx="749664" cy="5117516"/>
        </a:xfrm>
        <a:prstGeom prst="round2SameRect">
          <a:avLst/>
        </a:prstGeom>
        <a:solidFill>
          <a:srgbClr val="CAECE6">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Char char="••"/>
          </a:pP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  特休假、事假、病假、喪假、生理假、返校事假</a:t>
          </a:r>
          <a:r>
            <a:rPr lang="en-US" altLang="zh-TW"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a:t>
          </a:r>
          <a:endParaRPr lang="zh-TW" altLang="en-US" sz="16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a:p>
          <a:pPr marL="0" lvl="1" indent="0" algn="l" defTabSz="711200">
            <a:lnSpc>
              <a:spcPct val="100000"/>
            </a:lnSpc>
            <a:spcBef>
              <a:spcPct val="0"/>
            </a:spcBef>
            <a:spcAft>
              <a:spcPts val="0"/>
            </a:spcAft>
            <a:buChar char="••"/>
          </a:pPr>
          <a:r>
            <a:rPr lang="zh-TW" altLang="en-US" sz="16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  另提供優於法令之有薪生日假 、體檢假</a:t>
          </a:r>
          <a:endParaRPr lang="zh-TW" altLang="en-US" sz="16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rot="-5400000">
        <a:off x="1359492" y="1302655"/>
        <a:ext cx="5080920" cy="676472"/>
      </dsp:txXfrm>
    </dsp:sp>
    <dsp:sp modelId="{26A22B2E-0104-4747-9AEE-13DD203E06DA}">
      <dsp:nvSpPr>
        <dsp:cNvPr id="0" name=""/>
        <dsp:cNvSpPr/>
      </dsp:nvSpPr>
      <dsp:spPr>
        <a:xfrm>
          <a:off x="2141" y="1272246"/>
          <a:ext cx="1357350" cy="737288"/>
        </a:xfrm>
        <a:prstGeom prst="roundRect">
          <a:avLst/>
        </a:prstGeom>
        <a:solidFill>
          <a:srgbClr val="3EB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休假</a:t>
          </a:r>
          <a:endParaRPr lang="zh-TW" altLang="en-US" sz="28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a:off x="38132" y="1308237"/>
        <a:ext cx="1285368" cy="665306"/>
      </dsp:txXfrm>
    </dsp:sp>
    <dsp:sp modelId="{98981F70-4D2B-4894-AAC3-2399330F29B5}">
      <dsp:nvSpPr>
        <dsp:cNvPr id="0" name=""/>
        <dsp:cNvSpPr/>
      </dsp:nvSpPr>
      <dsp:spPr>
        <a:xfrm rot="5400000">
          <a:off x="3615820" y="25480"/>
          <a:ext cx="604861" cy="5117516"/>
        </a:xfrm>
        <a:prstGeom prst="round2SameRect">
          <a:avLst/>
        </a:prstGeom>
        <a:solidFill>
          <a:srgbClr val="CAECE6">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投保勞保、健保、團保 、提撥勞工退休金</a:t>
          </a:r>
          <a:endParaRPr lang="zh-TW" altLang="en-US" sz="18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rot="-5400000">
        <a:off x="1359493" y="2311335"/>
        <a:ext cx="5087989" cy="545807"/>
      </dsp:txXfrm>
    </dsp:sp>
    <dsp:sp modelId="{14B86E5E-4A64-45F4-B0D1-BC389C5CB4A7}">
      <dsp:nvSpPr>
        <dsp:cNvPr id="0" name=""/>
        <dsp:cNvSpPr/>
      </dsp:nvSpPr>
      <dsp:spPr>
        <a:xfrm>
          <a:off x="2141" y="2215595"/>
          <a:ext cx="1357350" cy="737288"/>
        </a:xfrm>
        <a:prstGeom prst="roundRect">
          <a:avLst/>
        </a:prstGeom>
        <a:solidFill>
          <a:srgbClr val="3EB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保險</a:t>
          </a:r>
          <a:endParaRPr lang="zh-TW" altLang="en-US" sz="28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a:off x="38132" y="2251586"/>
        <a:ext cx="1285368" cy="665306"/>
      </dsp:txXfrm>
    </dsp:sp>
    <dsp:sp modelId="{27EABF45-E689-41DE-A486-01D75D7354D5}">
      <dsp:nvSpPr>
        <dsp:cNvPr id="0" name=""/>
        <dsp:cNvSpPr/>
      </dsp:nvSpPr>
      <dsp:spPr>
        <a:xfrm rot="5400000">
          <a:off x="3582945" y="992602"/>
          <a:ext cx="670610" cy="5117516"/>
        </a:xfrm>
        <a:prstGeom prst="round2SameRect">
          <a:avLst/>
        </a:prstGeom>
        <a:solidFill>
          <a:srgbClr val="CAECE6">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ts val="2400"/>
            </a:lnSpc>
            <a:spcBef>
              <a:spcPct val="0"/>
            </a:spcBef>
            <a:spcAft>
              <a:spcPts val="0"/>
            </a:spcAft>
            <a:buChar char="••"/>
          </a:pPr>
          <a:r>
            <a:rPr lang="zh-TW" altLang="en-US" sz="1600" b="0" kern="120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  任職三個月考核 </a:t>
          </a:r>
          <a:endParaRPr lang="zh-TW" altLang="en-US" sz="1600" b="0" kern="1200" dirty="0">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a:p>
          <a:pPr marL="0" lvl="1" indent="0" algn="l" defTabSz="711200">
            <a:lnSpc>
              <a:spcPts val="2400"/>
            </a:lnSpc>
            <a:spcBef>
              <a:spcPct val="0"/>
            </a:spcBef>
            <a:spcAft>
              <a:spcPts val="0"/>
            </a:spcAft>
            <a:buChar char="••"/>
          </a:pPr>
          <a:r>
            <a:rPr lang="zh-TW" altLang="en-US" sz="1600" b="0" kern="120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  實習期滿→成果發表會，評估留任</a:t>
          </a:r>
          <a:endParaRPr lang="zh-TW" altLang="en-US" sz="1600" b="0" kern="1200" dirty="0">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rot="-5400000">
        <a:off x="1359492" y="3248791"/>
        <a:ext cx="5084780" cy="605138"/>
      </dsp:txXfrm>
    </dsp:sp>
    <dsp:sp modelId="{0E0FF427-D117-4E95-B230-6AE97480015E}">
      <dsp:nvSpPr>
        <dsp:cNvPr id="0" name=""/>
        <dsp:cNvSpPr/>
      </dsp:nvSpPr>
      <dsp:spPr>
        <a:xfrm>
          <a:off x="2141" y="3152755"/>
          <a:ext cx="1357350" cy="797210"/>
        </a:xfrm>
        <a:prstGeom prst="roundRect">
          <a:avLst/>
        </a:prstGeom>
        <a:solidFill>
          <a:srgbClr val="3EB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考核</a:t>
          </a:r>
          <a:endParaRPr lang="zh-TW" altLang="en-US" sz="28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a:off x="41058" y="3191672"/>
        <a:ext cx="1279516" cy="719376"/>
      </dsp:txXfrm>
    </dsp:sp>
    <dsp:sp modelId="{3E759657-FD6C-47BC-A765-0C3F2745A954}">
      <dsp:nvSpPr>
        <dsp:cNvPr id="0" name=""/>
        <dsp:cNvSpPr/>
      </dsp:nvSpPr>
      <dsp:spPr>
        <a:xfrm rot="5400000">
          <a:off x="3573879" y="1979011"/>
          <a:ext cx="688743" cy="5117516"/>
        </a:xfrm>
        <a:prstGeom prst="round2SameRect">
          <a:avLst/>
        </a:prstGeom>
        <a:solidFill>
          <a:srgbClr val="CAECE6">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b="0" kern="120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實習後直接留任，年資併計</a:t>
          </a:r>
          <a:endParaRPr lang="zh-TW" altLang="en-US" sz="1600" b="0" kern="1200" dirty="0">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a:p>
          <a:pPr marL="171450" lvl="1" indent="-171450" algn="l" defTabSz="711200">
            <a:lnSpc>
              <a:spcPct val="90000"/>
            </a:lnSpc>
            <a:spcBef>
              <a:spcPct val="0"/>
            </a:spcBef>
            <a:spcAft>
              <a:spcPct val="15000"/>
            </a:spcAft>
            <a:buChar char="••"/>
          </a:pPr>
          <a:r>
            <a:rPr lang="zh-TW" altLang="en-US" sz="1600" b="0" kern="1200" cap="none" spc="0" dirty="0" smtClean="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rPr>
            <a:t>實習後服役，提供預錄用單</a:t>
          </a:r>
          <a:endParaRPr lang="zh-TW" altLang="en-US" sz="1600" b="0" kern="1200" cap="none" spc="0" dirty="0">
            <a:ln w="12700">
              <a:prstDash val="solid"/>
            </a:ln>
            <a:solidFill>
              <a:schemeClr val="tx1"/>
            </a:solidFill>
            <a:effectLst/>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rot="-5400000">
        <a:off x="1359493" y="4227019"/>
        <a:ext cx="5083894" cy="621499"/>
      </dsp:txXfrm>
    </dsp:sp>
    <dsp:sp modelId="{05BA0185-98B4-4FEC-8B54-E524792F082D}">
      <dsp:nvSpPr>
        <dsp:cNvPr id="0" name=""/>
        <dsp:cNvSpPr/>
      </dsp:nvSpPr>
      <dsp:spPr>
        <a:xfrm>
          <a:off x="2141" y="4149837"/>
          <a:ext cx="1357350" cy="775863"/>
        </a:xfrm>
        <a:prstGeom prst="roundRect">
          <a:avLst/>
        </a:prstGeom>
        <a:solidFill>
          <a:srgbClr val="3EB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Gen Jyuu Gothic Medium" panose="020B0402020203020207" pitchFamily="34" charset="-120"/>
              <a:ea typeface="Gen Jyuu Gothic Medium" panose="020B0402020203020207" pitchFamily="34" charset="-120"/>
              <a:cs typeface="Gen Jyuu Gothic Medium" panose="020B0402020203020207" pitchFamily="34" charset="-120"/>
            </a:rPr>
            <a:t>年資</a:t>
          </a:r>
          <a:endParaRPr lang="zh-TW" altLang="en-US" sz="2800" kern="1200" dirty="0">
            <a:latin typeface="Gen Jyuu Gothic Medium" panose="020B0402020203020207" pitchFamily="34" charset="-120"/>
            <a:ea typeface="Gen Jyuu Gothic Medium" panose="020B0402020203020207" pitchFamily="34" charset="-120"/>
            <a:cs typeface="Gen Jyuu Gothic Medium" panose="020B0402020203020207" pitchFamily="34" charset="-120"/>
          </a:endParaRPr>
        </a:p>
      </dsp:txBody>
      <dsp:txXfrm>
        <a:off x="40016" y="4187712"/>
        <a:ext cx="1281600" cy="7001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06DDBB4-2DBC-4760-8F97-DB153AEEC027}" type="datetimeFigureOut">
              <a:rPr lang="zh-TW" altLang="en-US" smtClean="0"/>
              <a:t>2021/4/23</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5416D7A-BD6E-47BD-A6B0-615330DA38F4}" type="slidenum">
              <a:rPr lang="zh-TW" altLang="en-US" smtClean="0"/>
              <a:t>‹#›</a:t>
            </a:fld>
            <a:endParaRPr lang="zh-TW" altLang="en-US"/>
          </a:p>
        </p:txBody>
      </p:sp>
    </p:spTree>
    <p:extLst>
      <p:ext uri="{BB962C8B-B14F-4D97-AF65-F5344CB8AC3E}">
        <p14:creationId xmlns:p14="http://schemas.microsoft.com/office/powerpoint/2010/main" val="333201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51D868E-B0C8-4448-B66F-4F6EE3ADC1D2}" type="datetimeFigureOut">
              <a:rPr lang="zh-TW" altLang="en-US" smtClean="0"/>
              <a:t>2021/4/23</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6F10759-C788-401D-AC02-105B0F41F23D}" type="slidenum">
              <a:rPr lang="zh-TW" altLang="en-US" smtClean="0"/>
              <a:t>‹#›</a:t>
            </a:fld>
            <a:endParaRPr lang="zh-TW" altLang="en-US"/>
          </a:p>
        </p:txBody>
      </p:sp>
    </p:spTree>
    <p:extLst>
      <p:ext uri="{BB962C8B-B14F-4D97-AF65-F5344CB8AC3E}">
        <p14:creationId xmlns:p14="http://schemas.microsoft.com/office/powerpoint/2010/main" val="323586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095F5E1-7843-4397-8431-419D7AC0F842}" type="datetime1">
              <a:rPr lang="zh-TW" altLang="en-US" smtClean="0"/>
              <a:t>2021/4/23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直角三角形 6"/>
          <p:cNvSpPr/>
          <p:nvPr userDrawn="1"/>
        </p:nvSpPr>
        <p:spPr>
          <a:xfrm>
            <a:off x="0" y="0"/>
            <a:ext cx="12192000" cy="6858000"/>
          </a:xfrm>
          <a:prstGeom prst="rtTriangle">
            <a:avLst/>
          </a:prstGeom>
          <a:solidFill>
            <a:srgbClr val="8AC4D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150423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CEBB9C4-5E48-4382-97AD-3B0025F7E42A}" type="datetime1">
              <a:rPr lang="zh-TW" altLang="en-US" smtClean="0"/>
              <a:t>2021/4/23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30735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CB0F1D8-45A7-4CBE-8443-A406716330F9}" type="datetime1">
              <a:rPr lang="zh-TW" altLang="en-US" smtClean="0"/>
              <a:t>2021/4/23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214872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userDrawn="1"/>
        </p:nvSpPr>
        <p:spPr>
          <a:xfrm>
            <a:off x="287956" y="207190"/>
            <a:ext cx="11616088" cy="644362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7D38CAE-4E9C-4A0F-8C73-EE546439F8A3}" type="datetime1">
              <a:rPr lang="zh-TW" altLang="en-US" smtClean="0"/>
              <a:t>2021/4/23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21B41B4-2564-4290-96D2-85247F35E1BB}" type="slidenum">
              <a:rPr lang="zh-TW" altLang="en-US" smtClean="0"/>
              <a:t>‹#›</a:t>
            </a:fld>
            <a:endParaRPr lang="zh-TW" altLang="en-US"/>
          </a:p>
        </p:txBody>
      </p:sp>
      <p:pic>
        <p:nvPicPr>
          <p:cNvPr id="8" name="圖片 7" descr="三商電腦logo大.png"/>
          <p:cNvPicPr>
            <a:picLocks noChangeAspect="1"/>
          </p:cNvPicPr>
          <p:nvPr userDrawn="1"/>
        </p:nvPicPr>
        <p:blipFill>
          <a:blip r:embed="rId2" cstate="print"/>
          <a:stretch>
            <a:fillRect/>
          </a:stretch>
        </p:blipFill>
        <p:spPr>
          <a:xfrm>
            <a:off x="398309" y="278865"/>
            <a:ext cx="1391442" cy="791504"/>
          </a:xfrm>
          <a:prstGeom prst="rect">
            <a:avLst/>
          </a:prstGeom>
          <a:effectLst/>
        </p:spPr>
      </p:pic>
    </p:spTree>
    <p:extLst>
      <p:ext uri="{BB962C8B-B14F-4D97-AF65-F5344CB8AC3E}">
        <p14:creationId xmlns:p14="http://schemas.microsoft.com/office/powerpoint/2010/main" val="294669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4CC3AC1-51C2-4310-BACD-159C5F926555}" type="datetime1">
              <a:rPr lang="zh-TW" altLang="en-US" smtClean="0"/>
              <a:t>2021/4/23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343296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F04750E-375C-451D-A0AE-48CD840E6575}" type="datetime1">
              <a:rPr lang="zh-TW" altLang="en-US" smtClean="0"/>
              <a:t>2021/4/23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31274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E0D75C3-93C6-4EB6-AEED-311683EFE143}" type="datetime1">
              <a:rPr lang="zh-TW" altLang="en-US" smtClean="0"/>
              <a:t>2021/4/23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252798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409C060-B51D-48C5-A853-51FFE1CBD0AD}" type="datetime1">
              <a:rPr lang="zh-TW" altLang="en-US" smtClean="0"/>
              <a:t>2021/4/23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293339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52BD63E-5941-4CB3-A5BA-AE6A1A4E6607}" type="datetime1">
              <a:rPr lang="zh-TW" altLang="en-US" smtClean="0"/>
              <a:t>2021/4/23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150630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51EFC66-A9B1-4A16-9BD5-0C1577AB53A1}" type="datetime1">
              <a:rPr lang="zh-TW" altLang="en-US" smtClean="0"/>
              <a:t>2021/4/23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22125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0169631-28F0-443C-B18B-9A805C6E5BA1}" type="datetime1">
              <a:rPr lang="zh-TW" altLang="en-US" smtClean="0"/>
              <a:t>2021/4/23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179783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D0926-9D59-4BE1-A842-984B78D069C9}" type="datetime1">
              <a:rPr lang="zh-TW" altLang="en-US" smtClean="0"/>
              <a:t>2021/4/23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9448800" y="647730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B41B4-2564-4290-96D2-85247F35E1BB}" type="slidenum">
              <a:rPr lang="zh-TW" altLang="en-US" smtClean="0"/>
              <a:t>‹#›</a:t>
            </a:fld>
            <a:endParaRPr lang="zh-TW" altLang="en-US"/>
          </a:p>
        </p:txBody>
      </p:sp>
    </p:spTree>
    <p:extLst>
      <p:ext uri="{BB962C8B-B14F-4D97-AF65-F5344CB8AC3E}">
        <p14:creationId xmlns:p14="http://schemas.microsoft.com/office/powerpoint/2010/main" val="151960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DC81">
            <a:alpha val="50000"/>
          </a:srgbClr>
        </a:solidFill>
        <a:effectLst/>
      </p:bgPr>
    </p:bg>
    <p:spTree>
      <p:nvGrpSpPr>
        <p:cNvPr id="1" name=""/>
        <p:cNvGrpSpPr/>
        <p:nvPr/>
      </p:nvGrpSpPr>
      <p:grpSpPr>
        <a:xfrm>
          <a:off x="0" y="0"/>
          <a:ext cx="0" cy="0"/>
          <a:chOff x="0" y="0"/>
          <a:chExt cx="0" cy="0"/>
        </a:xfrm>
      </p:grpSpPr>
      <p:sp>
        <p:nvSpPr>
          <p:cNvPr id="9" name="矩形 8"/>
          <p:cNvSpPr/>
          <p:nvPr/>
        </p:nvSpPr>
        <p:spPr>
          <a:xfrm>
            <a:off x="786493" y="669473"/>
            <a:ext cx="10619014" cy="4577442"/>
          </a:xfrm>
          <a:prstGeom prst="rect">
            <a:avLst/>
          </a:prstGeom>
          <a:solidFill>
            <a:srgbClr val="FC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descr="三商電腦logo大.png"/>
          <p:cNvPicPr>
            <a:picLocks noChangeAspect="1"/>
          </p:cNvPicPr>
          <p:nvPr/>
        </p:nvPicPr>
        <p:blipFill>
          <a:blip r:embed="rId2" cstate="print"/>
          <a:stretch>
            <a:fillRect/>
          </a:stretch>
        </p:blipFill>
        <p:spPr>
          <a:xfrm>
            <a:off x="989808" y="1280552"/>
            <a:ext cx="2051319" cy="1166867"/>
          </a:xfrm>
          <a:prstGeom prst="rect">
            <a:avLst/>
          </a:prstGeom>
          <a:effectLst/>
        </p:spPr>
      </p:pic>
      <p:grpSp>
        <p:nvGrpSpPr>
          <p:cNvPr id="11" name="群組 10"/>
          <p:cNvGrpSpPr/>
          <p:nvPr/>
        </p:nvGrpSpPr>
        <p:grpSpPr>
          <a:xfrm>
            <a:off x="3041128" y="1409237"/>
            <a:ext cx="7855237" cy="1455257"/>
            <a:chOff x="1812518" y="456471"/>
            <a:chExt cx="7855237" cy="1455257"/>
          </a:xfrm>
        </p:grpSpPr>
        <p:sp>
          <p:nvSpPr>
            <p:cNvPr id="12" name="文字方塊 11"/>
            <p:cNvSpPr txBox="1"/>
            <p:nvPr/>
          </p:nvSpPr>
          <p:spPr>
            <a:xfrm>
              <a:off x="1812518" y="456471"/>
              <a:ext cx="7855237" cy="1015663"/>
            </a:xfrm>
            <a:prstGeom prst="rect">
              <a:avLst/>
            </a:prstGeom>
            <a:noFill/>
          </p:spPr>
          <p:txBody>
            <a:bodyPr wrap="square" rtlCol="0" anchor="ctr">
              <a:spAutoFit/>
            </a:bodyPr>
            <a:lstStyle/>
            <a:p>
              <a:pPr lvl="0" algn="ctr"/>
              <a:r>
                <a:rPr lang="zh-TW" altLang="en-US" sz="6000" b="1" dirty="0">
                  <a:solidFill>
                    <a:srgbClr val="005EA4"/>
                  </a:solidFill>
                  <a:latin typeface="微軟正黑體" panose="020B0604030504040204" pitchFamily="34" charset="-120"/>
                  <a:ea typeface="微軟正黑體" panose="020B0604030504040204" pitchFamily="34" charset="-120"/>
                </a:rPr>
                <a:t>三商電腦股份有限公司</a:t>
              </a:r>
            </a:p>
          </p:txBody>
        </p:sp>
        <p:sp>
          <p:nvSpPr>
            <p:cNvPr id="13" name="文字方塊 12"/>
            <p:cNvSpPr txBox="1"/>
            <p:nvPr/>
          </p:nvSpPr>
          <p:spPr>
            <a:xfrm>
              <a:off x="3211059" y="1388508"/>
              <a:ext cx="5058154" cy="523220"/>
            </a:xfrm>
            <a:prstGeom prst="rect">
              <a:avLst/>
            </a:prstGeom>
            <a:noFill/>
          </p:spPr>
          <p:txBody>
            <a:bodyPr wrap="square" rtlCol="0" anchor="ctr">
              <a:spAutoFit/>
            </a:bodyPr>
            <a:lstStyle/>
            <a:p>
              <a:pPr lvl="0" algn="ctr"/>
              <a:r>
                <a:rPr lang="en-US" altLang="zh-TW" sz="2800" b="1" dirty="0">
                  <a:solidFill>
                    <a:srgbClr val="005EA4"/>
                  </a:solidFill>
                  <a:latin typeface="Microsoft JhengHei UI" panose="020B0604030504040204" pitchFamily="34" charset="-120"/>
                  <a:ea typeface="Microsoft JhengHei UI" panose="020B0604030504040204" pitchFamily="34" charset="-120"/>
                </a:rPr>
                <a:t>Mercuries Data Systems Ltd.</a:t>
              </a:r>
            </a:p>
          </p:txBody>
        </p:sp>
      </p:grpSp>
      <p:grpSp>
        <p:nvGrpSpPr>
          <p:cNvPr id="26" name="群組 25"/>
          <p:cNvGrpSpPr/>
          <p:nvPr/>
        </p:nvGrpSpPr>
        <p:grpSpPr>
          <a:xfrm>
            <a:off x="1078303" y="4659086"/>
            <a:ext cx="9950688" cy="2255906"/>
            <a:chOff x="1491204" y="4800578"/>
            <a:chExt cx="9688690" cy="2114414"/>
          </a:xfrm>
        </p:grpSpPr>
        <p:sp>
          <p:nvSpPr>
            <p:cNvPr id="20" name="橢圓 19"/>
            <p:cNvSpPr/>
            <p:nvPr/>
          </p:nvSpPr>
          <p:spPr>
            <a:xfrm>
              <a:off x="2133601" y="5410201"/>
              <a:ext cx="119743" cy="122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3646715" y="5487622"/>
              <a:ext cx="119743" cy="122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5159829" y="5548768"/>
              <a:ext cx="119743" cy="122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6672943" y="5559257"/>
              <a:ext cx="108857" cy="1118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8599715" y="5788192"/>
              <a:ext cx="108857" cy="1118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10210800" y="5680473"/>
              <a:ext cx="108857" cy="1118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6" t="32783"/>
            <a:stretch/>
          </p:blipFill>
          <p:spPr>
            <a:xfrm>
              <a:off x="1491204" y="4800578"/>
              <a:ext cx="9688690" cy="2114414"/>
            </a:xfrm>
            <a:prstGeom prst="rect">
              <a:avLst/>
            </a:prstGeom>
          </p:spPr>
        </p:pic>
      </p:grpSp>
      <p:sp>
        <p:nvSpPr>
          <p:cNvPr id="16" name="文字方塊 15"/>
          <p:cNvSpPr txBox="1"/>
          <p:nvPr/>
        </p:nvSpPr>
        <p:spPr>
          <a:xfrm>
            <a:off x="770162" y="3318153"/>
            <a:ext cx="10651677" cy="1107996"/>
          </a:xfrm>
          <a:prstGeom prst="rect">
            <a:avLst/>
          </a:prstGeom>
          <a:noFill/>
        </p:spPr>
        <p:txBody>
          <a:bodyPr wrap="square" rtlCol="0" anchor="ctr">
            <a:spAutoFit/>
          </a:bodyPr>
          <a:lstStyle/>
          <a:p>
            <a:pPr lvl="0" algn="ctr"/>
            <a:r>
              <a:rPr lang="zh-TW" altLang="en-US" sz="6600" b="1" dirty="0" smtClean="0">
                <a:solidFill>
                  <a:srgbClr val="005EA4"/>
                </a:solidFill>
                <a:latin typeface="微軟正黑體" panose="020B0604030504040204" pitchFamily="34" charset="-120"/>
                <a:ea typeface="微軟正黑體" panose="020B0604030504040204" pitchFamily="34" charset="-120"/>
              </a:rPr>
              <a:t>致</a:t>
            </a:r>
            <a:r>
              <a:rPr lang="zh-TW" altLang="en-US" sz="6600" b="1" dirty="0">
                <a:solidFill>
                  <a:srgbClr val="005EA4"/>
                </a:solidFill>
                <a:latin typeface="微軟正黑體" panose="020B0604030504040204" pitchFamily="34" charset="-120"/>
                <a:ea typeface="微軟正黑體" panose="020B0604030504040204" pitchFamily="34" charset="-120"/>
              </a:rPr>
              <a:t>理</a:t>
            </a:r>
            <a:r>
              <a:rPr lang="zh-TW" altLang="en-US" sz="6600" b="1" dirty="0" smtClean="0">
                <a:solidFill>
                  <a:srgbClr val="005EA4"/>
                </a:solidFill>
                <a:latin typeface="微軟正黑體" panose="020B0604030504040204" pitchFamily="34" charset="-120"/>
                <a:ea typeface="微軟正黑體" panose="020B0604030504040204" pitchFamily="34" charset="-120"/>
              </a:rPr>
              <a:t>科大大學生實習</a:t>
            </a:r>
            <a:r>
              <a:rPr lang="zh-TW" altLang="en-US" sz="6600" b="1" dirty="0">
                <a:solidFill>
                  <a:srgbClr val="005EA4"/>
                </a:solidFill>
                <a:latin typeface="微軟正黑體" panose="020B0604030504040204" pitchFamily="34" charset="-120"/>
                <a:ea typeface="微軟正黑體" panose="020B0604030504040204" pitchFamily="34" charset="-120"/>
              </a:rPr>
              <a:t>說明會</a:t>
            </a:r>
          </a:p>
        </p:txBody>
      </p:sp>
    </p:spTree>
    <p:extLst>
      <p:ext uri="{BB962C8B-B14F-4D97-AF65-F5344CB8AC3E}">
        <p14:creationId xmlns:p14="http://schemas.microsoft.com/office/powerpoint/2010/main" val="3612389574"/>
      </p:ext>
    </p:extLst>
  </p:cSld>
  <p:clrMapOvr>
    <a:masterClrMapping/>
  </p:clrMapOvr>
  <mc:AlternateContent xmlns:mc="http://schemas.openxmlformats.org/markup-compatibility/2006" xmlns:p14="http://schemas.microsoft.com/office/powerpoint/2010/main">
    <mc:Choice Requires="p14">
      <p:transition spd="slow" advTm="10000">
        <p14:reveal/>
      </p:transition>
    </mc:Choice>
    <mc:Fallback xmlns="">
      <p:transition spd="slow"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D0C1">
            <a:alpha val="60000"/>
          </a:srgb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21B41B4-2564-4290-96D2-85247F35E1BB}" type="slidenum">
              <a:rPr lang="zh-TW" altLang="en-US" smtClean="0"/>
              <a:t>2</a:t>
            </a:fld>
            <a:endParaRPr lang="zh-TW" altLang="en-US"/>
          </a:p>
        </p:txBody>
      </p:sp>
      <p:grpSp>
        <p:nvGrpSpPr>
          <p:cNvPr id="7" name="群組 6">
            <a:extLst>
              <a:ext uri="{FF2B5EF4-FFF2-40B4-BE49-F238E27FC236}">
                <a16:creationId xmlns:a16="http://schemas.microsoft.com/office/drawing/2014/main" xmlns="" id="{50901710-E60E-4982-BBB9-CF63FCABDF82}"/>
              </a:ext>
            </a:extLst>
          </p:cNvPr>
          <p:cNvGrpSpPr/>
          <p:nvPr/>
        </p:nvGrpSpPr>
        <p:grpSpPr>
          <a:xfrm>
            <a:off x="3862920" y="312066"/>
            <a:ext cx="4263834" cy="707886"/>
            <a:chOff x="3882585" y="621910"/>
            <a:chExt cx="4263834" cy="707886"/>
          </a:xfrm>
        </p:grpSpPr>
        <p:cxnSp>
          <p:nvCxnSpPr>
            <p:cNvPr id="8" name="直線接點 7">
              <a:extLst>
                <a:ext uri="{FF2B5EF4-FFF2-40B4-BE49-F238E27FC236}">
                  <a16:creationId xmlns:a16="http://schemas.microsoft.com/office/drawing/2014/main" xmlns="" id="{FD39A8C1-C867-4813-B824-03C0448A0485}"/>
                </a:ext>
              </a:extLst>
            </p:cNvPr>
            <p:cNvCxnSpPr>
              <a:cxnSpLocks/>
            </p:cNvCxnSpPr>
            <p:nvPr/>
          </p:nvCxnSpPr>
          <p:spPr>
            <a:xfrm>
              <a:off x="3882585" y="1224941"/>
              <a:ext cx="4263834" cy="26197"/>
            </a:xfrm>
            <a:prstGeom prst="line">
              <a:avLst/>
            </a:prstGeom>
            <a:ln w="38100">
              <a:solidFill>
                <a:srgbClr val="7DBDA8"/>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29E51958-27D3-4967-A740-0B13C5764423}"/>
                </a:ext>
              </a:extLst>
            </p:cNvPr>
            <p:cNvSpPr/>
            <p:nvPr/>
          </p:nvSpPr>
          <p:spPr>
            <a:xfrm>
              <a:off x="3892417" y="621910"/>
              <a:ext cx="4252618" cy="707886"/>
            </a:xfrm>
            <a:prstGeom prst="rect">
              <a:avLst/>
            </a:prstGeom>
            <a:noFill/>
          </p:spPr>
          <p:txBody>
            <a:bodyPr wrap="square">
              <a:spAutoFit/>
            </a:bodyPr>
            <a:lstStyle/>
            <a:p>
              <a:pPr lvl="0"/>
              <a:r>
                <a:rPr lang="zh-TW" altLang="en-US" sz="4000" b="1" dirty="0">
                  <a:solidFill>
                    <a:srgbClr val="282846"/>
                  </a:solidFill>
                  <a:latin typeface="微軟正黑體" panose="020B0604030504040204" pitchFamily="34" charset="-120"/>
                  <a:ea typeface="微軟正黑體" panose="020B0604030504040204" pitchFamily="34" charset="-120"/>
                </a:rPr>
                <a:t>三商電腦公司簡介</a:t>
              </a:r>
              <a:endParaRPr lang="zh-CN" altLang="en-US" sz="4000" b="1" dirty="0">
                <a:solidFill>
                  <a:srgbClr val="282846"/>
                </a:solidFill>
                <a:latin typeface="微軟正黑體" panose="020B0604030504040204" pitchFamily="34" charset="-120"/>
                <a:ea typeface="微軟正黑體" panose="020B0604030504040204" pitchFamily="34" charset="-120"/>
              </a:endParaRPr>
            </a:p>
          </p:txBody>
        </p:sp>
      </p:grpSp>
      <p:sp>
        <p:nvSpPr>
          <p:cNvPr id="12" name="橢圓 11">
            <a:extLst>
              <a:ext uri="{FF2B5EF4-FFF2-40B4-BE49-F238E27FC236}">
                <a16:creationId xmlns:a16="http://schemas.microsoft.com/office/drawing/2014/main" xmlns="" id="{79579243-FCF4-40AF-9776-28E495D11F54}"/>
              </a:ext>
            </a:extLst>
          </p:cNvPr>
          <p:cNvSpPr/>
          <p:nvPr/>
        </p:nvSpPr>
        <p:spPr>
          <a:xfrm>
            <a:off x="1666466" y="1513114"/>
            <a:ext cx="2282714" cy="707886"/>
          </a:xfrm>
          <a:prstGeom prst="ellipse">
            <a:avLst/>
          </a:prstGeom>
          <a:solidFill>
            <a:srgbClr val="8BC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金融科</a:t>
            </a:r>
            <a:r>
              <a:rPr lang="zh-TW" altLang="en-US" sz="2800" b="1" dirty="0">
                <a:latin typeface="微軟正黑體" panose="020B0604030504040204" pitchFamily="34" charset="-120"/>
                <a:ea typeface="微軟正黑體" panose="020B0604030504040204" pitchFamily="34" charset="-120"/>
              </a:rPr>
              <a:t>技</a:t>
            </a:r>
          </a:p>
        </p:txBody>
      </p:sp>
      <p:sp>
        <p:nvSpPr>
          <p:cNvPr id="15" name="橢圓 14">
            <a:extLst>
              <a:ext uri="{FF2B5EF4-FFF2-40B4-BE49-F238E27FC236}">
                <a16:creationId xmlns:a16="http://schemas.microsoft.com/office/drawing/2014/main" xmlns="" id="{7065AAB6-7CE8-4A2D-8425-687C4232543D}"/>
              </a:ext>
            </a:extLst>
          </p:cNvPr>
          <p:cNvSpPr/>
          <p:nvPr/>
        </p:nvSpPr>
        <p:spPr>
          <a:xfrm>
            <a:off x="7611228" y="1061598"/>
            <a:ext cx="2282714" cy="707886"/>
          </a:xfrm>
          <a:prstGeom prst="ellipse">
            <a:avLst/>
          </a:prstGeom>
          <a:solidFill>
            <a:srgbClr val="8BC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系統整合</a:t>
            </a:r>
            <a:endParaRPr lang="zh-TW" altLang="en-US" sz="2800" b="1" dirty="0">
              <a:latin typeface="微軟正黑體" panose="020B0604030504040204" pitchFamily="34" charset="-120"/>
              <a:ea typeface="微軟正黑體" panose="020B0604030504040204" pitchFamily="34" charset="-120"/>
            </a:endParaRPr>
          </a:p>
        </p:txBody>
      </p:sp>
      <p:sp>
        <p:nvSpPr>
          <p:cNvPr id="16" name="矩形 15"/>
          <p:cNvSpPr/>
          <p:nvPr/>
        </p:nvSpPr>
        <p:spPr>
          <a:xfrm>
            <a:off x="522571" y="2331809"/>
            <a:ext cx="4911902" cy="2677656"/>
          </a:xfrm>
          <a:prstGeom prst="rect">
            <a:avLst/>
          </a:prstGeom>
        </p:spPr>
        <p:txBody>
          <a:bodyPr wrap="square">
            <a:spAutoFit/>
          </a:bodyPr>
          <a:lstStyle/>
          <a:p>
            <a:pPr>
              <a:lnSpc>
                <a:spcPct val="150000"/>
              </a:lnSpc>
            </a:pPr>
            <a:r>
              <a:rPr lang="zh-TW" altLang="en-US" sz="1600" b="1" dirty="0">
                <a:latin typeface="微軟正黑體" panose="020B0604030504040204" pitchFamily="34" charset="-120"/>
                <a:ea typeface="微軟正黑體" panose="020B0604030504040204" pitchFamily="34" charset="-120"/>
              </a:rPr>
              <a:t>因應</a:t>
            </a:r>
            <a:r>
              <a:rPr lang="en-US" altLang="zh-TW" sz="1600" b="1" dirty="0">
                <a:latin typeface="微軟正黑體" panose="020B0604030504040204" pitchFamily="34" charset="-120"/>
                <a:ea typeface="微軟正黑體" panose="020B0604030504040204" pitchFamily="34" charset="-120"/>
              </a:rPr>
              <a:t>Fintech</a:t>
            </a:r>
            <a:r>
              <a:rPr lang="zh-TW" altLang="en-US" sz="1600" b="1" dirty="0">
                <a:latin typeface="微軟正黑體" panose="020B0604030504040204" pitchFamily="34" charset="-120"/>
                <a:ea typeface="微軟正黑體" panose="020B0604030504040204" pitchFamily="34" charset="-120"/>
              </a:rPr>
              <a:t>金融科技、推動</a:t>
            </a:r>
            <a:r>
              <a:rPr lang="en-US" altLang="zh-TW" sz="1600" b="1" dirty="0">
                <a:latin typeface="微軟正黑體" panose="020B0604030504040204" pitchFamily="34" charset="-120"/>
                <a:ea typeface="微軟正黑體" panose="020B0604030504040204" pitchFamily="34" charset="-120"/>
              </a:rPr>
              <a:t>Bank3.0</a:t>
            </a:r>
            <a:r>
              <a:rPr lang="zh-TW" altLang="en-US" sz="1600" b="1" dirty="0">
                <a:latin typeface="微軟正黑體" panose="020B0604030504040204" pitchFamily="34" charset="-120"/>
                <a:ea typeface="微軟正黑體" panose="020B0604030504040204" pitchFamily="34" charset="-120"/>
              </a:rPr>
              <a:t>數位金融環境及加速銀行數位化轉型下，三商電腦不斷推出新型產品，如既有「零錢存款、存摺補登及現金存提款」的三合一全功能櫃員機、櫃員現金處理機（</a:t>
            </a:r>
            <a:r>
              <a:rPr lang="en-US" altLang="zh-TW" sz="1600" b="1" dirty="0">
                <a:latin typeface="微軟正黑體" panose="020B0604030504040204" pitchFamily="34" charset="-120"/>
                <a:ea typeface="微軟正黑體" panose="020B0604030504040204" pitchFamily="34" charset="-120"/>
              </a:rPr>
              <a:t>TCR</a:t>
            </a:r>
            <a:r>
              <a:rPr lang="zh-TW" altLang="en-US" sz="1600" b="1" dirty="0">
                <a:latin typeface="微軟正黑體" panose="020B0604030504040204" pitchFamily="34" charset="-120"/>
                <a:ea typeface="微軟正黑體" panose="020B0604030504040204" pitchFamily="34" charset="-120"/>
              </a:rPr>
              <a:t>）、遠程智能櫃員機（</a:t>
            </a:r>
            <a:r>
              <a:rPr lang="en-US" altLang="zh-TW" sz="1600" b="1" dirty="0">
                <a:latin typeface="微軟正黑體" panose="020B0604030504040204" pitchFamily="34" charset="-120"/>
                <a:ea typeface="微軟正黑體" panose="020B0604030504040204" pitchFamily="34" charset="-120"/>
              </a:rPr>
              <a:t>VTM</a:t>
            </a:r>
            <a:r>
              <a:rPr lang="zh-TW" altLang="en-US" sz="1600" b="1" dirty="0">
                <a:latin typeface="微軟正黑體" panose="020B0604030504040204" pitchFamily="34" charset="-120"/>
                <a:ea typeface="微軟正黑體" panose="020B0604030504040204" pitchFamily="34" charset="-120"/>
              </a:rPr>
              <a:t>）、指靜脈無卡提款</a:t>
            </a:r>
            <a:r>
              <a:rPr lang="en-US" altLang="zh-TW" sz="1600" b="1" dirty="0">
                <a:latin typeface="微軟正黑體" panose="020B0604030504040204" pitchFamily="34" charset="-120"/>
                <a:ea typeface="微軟正黑體" panose="020B0604030504040204" pitchFamily="34" charset="-120"/>
              </a:rPr>
              <a:t>ATM</a:t>
            </a:r>
            <a:r>
              <a:rPr lang="zh-TW" altLang="en-US" sz="1600" b="1" dirty="0">
                <a:latin typeface="微軟正黑體" panose="020B0604030504040204" pitchFamily="34" charset="-120"/>
                <a:ea typeface="微軟正黑體" panose="020B0604030504040204" pitchFamily="34" charset="-120"/>
              </a:rPr>
              <a:t>、手機行動</a:t>
            </a:r>
            <a:r>
              <a:rPr lang="en-US" altLang="zh-TW" sz="1600" b="1" dirty="0">
                <a:latin typeface="微軟正黑體" panose="020B0604030504040204" pitchFamily="34" charset="-120"/>
                <a:ea typeface="微軟正黑體" panose="020B0604030504040204" pitchFamily="34" charset="-120"/>
              </a:rPr>
              <a:t>APP</a:t>
            </a:r>
            <a:r>
              <a:rPr lang="zh-TW" altLang="en-US" sz="1600" b="1" dirty="0">
                <a:latin typeface="微軟正黑體" panose="020B0604030504040204" pitchFamily="34" charset="-120"/>
                <a:ea typeface="微軟正黑體" panose="020B0604030504040204" pitchFamily="34" charset="-120"/>
              </a:rPr>
              <a:t>無卡提款等多樣金融自動化服務新產品，創造金融市場競爭力。</a:t>
            </a:r>
          </a:p>
        </p:txBody>
      </p:sp>
      <p:pic>
        <p:nvPicPr>
          <p:cNvPr id="17" name="Picture 2" descr="公司介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802" y="5261970"/>
            <a:ext cx="4394041" cy="125142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5762611" y="1749181"/>
            <a:ext cx="6100713" cy="3512372"/>
          </a:xfrm>
          <a:prstGeom prst="rect">
            <a:avLst/>
          </a:prstGeom>
        </p:spPr>
        <p:txBody>
          <a:bodyPr wrap="square">
            <a:spAutoFit/>
          </a:bodyPr>
          <a:lstStyle/>
          <a:p>
            <a:pPr>
              <a:lnSpc>
                <a:spcPct val="150000"/>
              </a:lnSpc>
            </a:pPr>
            <a:r>
              <a:rPr lang="zh-TW" altLang="en-US" sz="1500" b="1" dirty="0">
                <a:latin typeface="微軟正黑體" panose="020B0604030504040204" pitchFamily="34" charset="-120"/>
                <a:ea typeface="微軟正黑體" panose="020B0604030504040204" pitchFamily="34" charset="-120"/>
              </a:rPr>
              <a:t>三商電腦在系統整合領域，始終堅持用最好的產品及最專業的團隊來創建國內指標性專案，舉凡捷運票務系統、臺鐵行車調度無線電話系統、海巡岸際雷達系統、北市警數位式警用無線電系統與國家通訊傳播委員會新世代電波監測系統</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等，皆是與國際知名大廠</a:t>
            </a:r>
            <a:r>
              <a:rPr lang="en-US" altLang="zh-TW" sz="1500" b="1" dirty="0">
                <a:latin typeface="微軟正黑體" panose="020B0604030504040204" pitchFamily="34" charset="-120"/>
                <a:ea typeface="微軟正黑體" panose="020B0604030504040204" pitchFamily="34" charset="-120"/>
              </a:rPr>
              <a:t>OMRON</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MOTO</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TERMA</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TRANSAS</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R&amp;S...</a:t>
            </a:r>
            <a:r>
              <a:rPr lang="zh-TW" altLang="en-US" sz="1500" b="1" dirty="0">
                <a:latin typeface="微軟正黑體" panose="020B0604030504040204" pitchFamily="34" charset="-120"/>
                <a:ea typeface="微軟正黑體" panose="020B0604030504040204" pitchFamily="34" charset="-120"/>
              </a:rPr>
              <a:t>等合作。另外，在資訊產品的代理及經銷，像是伺服主機、儲存設備同樣也是與世界知名</a:t>
            </a:r>
            <a:r>
              <a:rPr lang="en-US" altLang="zh-TW" sz="1500" b="1" dirty="0">
                <a:latin typeface="微軟正黑體" panose="020B0604030504040204" pitchFamily="34" charset="-120"/>
                <a:ea typeface="微軟正黑體" panose="020B0604030504040204" pitchFamily="34" charset="-120"/>
              </a:rPr>
              <a:t>ORACLE</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HPE</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EMC</a:t>
            </a:r>
            <a:r>
              <a:rPr lang="zh-TW" altLang="en-US" sz="1500" b="1" dirty="0">
                <a:latin typeface="微軟正黑體" panose="020B0604030504040204" pitchFamily="34" charset="-120"/>
                <a:ea typeface="微軟正黑體" panose="020B0604030504040204" pitchFamily="34" charset="-120"/>
              </a:rPr>
              <a:t>及</a:t>
            </a:r>
            <a:r>
              <a:rPr lang="en-US" altLang="zh-TW" sz="1500" b="1" dirty="0">
                <a:latin typeface="微軟正黑體" panose="020B0604030504040204" pitchFamily="34" charset="-120"/>
                <a:ea typeface="微軟正黑體" panose="020B0604030504040204" pitchFamily="34" charset="-120"/>
              </a:rPr>
              <a:t>PURESTORAG</a:t>
            </a:r>
            <a:r>
              <a:rPr lang="zh-TW" altLang="en-US" sz="1500" b="1" dirty="0">
                <a:latin typeface="微軟正黑體" panose="020B0604030504040204" pitchFamily="34" charset="-120"/>
                <a:ea typeface="微軟正黑體" panose="020B0604030504040204" pitchFamily="34" charset="-120"/>
              </a:rPr>
              <a:t>等大廠合作，提供銷售、安裝與保固的完整一條鞭服務。從無到有、到好乃至到精，三商電腦秉持努力開發、不斷進步與帶領創新的企業精神，進而成為眾多政府單位與民間企業值得信賴的好夥伴。</a:t>
            </a:r>
          </a:p>
        </p:txBody>
      </p:sp>
      <p:pic>
        <p:nvPicPr>
          <p:cNvPr id="19" name="Picture 2" descr="公司介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161" y="5244301"/>
            <a:ext cx="4785034" cy="136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44726"/>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6"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435">
                                          <p:stCondLst>
                                            <p:cond delay="0"/>
                                          </p:stCondLst>
                                        </p:cTn>
                                        <p:tgtEl>
                                          <p:spTgt spid="12"/>
                                        </p:tgtEl>
                                      </p:cBhvr>
                                    </p:animEffect>
                                    <p:anim calcmode="lin" valueType="num">
                                      <p:cBhvr>
                                        <p:cTn id="14"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19" dur="20">
                                          <p:stCondLst>
                                            <p:cond delay="487"/>
                                          </p:stCondLst>
                                        </p:cTn>
                                        <p:tgtEl>
                                          <p:spTgt spid="12"/>
                                        </p:tgtEl>
                                      </p:cBhvr>
                                      <p:to x="100000" y="60000"/>
                                    </p:animScale>
                                    <p:animScale>
                                      <p:cBhvr>
                                        <p:cTn id="20" dur="124" decel="50000">
                                          <p:stCondLst>
                                            <p:cond delay="507"/>
                                          </p:stCondLst>
                                        </p:cTn>
                                        <p:tgtEl>
                                          <p:spTgt spid="12"/>
                                        </p:tgtEl>
                                      </p:cBhvr>
                                      <p:to x="100000" y="100000"/>
                                    </p:animScale>
                                    <p:animScale>
                                      <p:cBhvr>
                                        <p:cTn id="21" dur="20">
                                          <p:stCondLst>
                                            <p:cond delay="984"/>
                                          </p:stCondLst>
                                        </p:cTn>
                                        <p:tgtEl>
                                          <p:spTgt spid="12"/>
                                        </p:tgtEl>
                                      </p:cBhvr>
                                      <p:to x="100000" y="80000"/>
                                    </p:animScale>
                                    <p:animScale>
                                      <p:cBhvr>
                                        <p:cTn id="22" dur="124" decel="50000">
                                          <p:stCondLst>
                                            <p:cond delay="1004"/>
                                          </p:stCondLst>
                                        </p:cTn>
                                        <p:tgtEl>
                                          <p:spTgt spid="12"/>
                                        </p:tgtEl>
                                      </p:cBhvr>
                                      <p:to x="100000" y="100000"/>
                                    </p:animScale>
                                    <p:animScale>
                                      <p:cBhvr>
                                        <p:cTn id="23" dur="20">
                                          <p:stCondLst>
                                            <p:cond delay="1231"/>
                                          </p:stCondLst>
                                        </p:cTn>
                                        <p:tgtEl>
                                          <p:spTgt spid="12"/>
                                        </p:tgtEl>
                                      </p:cBhvr>
                                      <p:to x="100000" y="90000"/>
                                    </p:animScale>
                                    <p:animScale>
                                      <p:cBhvr>
                                        <p:cTn id="24" dur="124" decel="50000">
                                          <p:stCondLst>
                                            <p:cond delay="1251"/>
                                          </p:stCondLst>
                                        </p:cTn>
                                        <p:tgtEl>
                                          <p:spTgt spid="12"/>
                                        </p:tgtEl>
                                      </p:cBhvr>
                                      <p:to x="100000" y="100000"/>
                                    </p:animScale>
                                    <p:animScale>
                                      <p:cBhvr>
                                        <p:cTn id="25" dur="20">
                                          <p:stCondLst>
                                            <p:cond delay="1356"/>
                                          </p:stCondLst>
                                        </p:cTn>
                                        <p:tgtEl>
                                          <p:spTgt spid="12"/>
                                        </p:tgtEl>
                                      </p:cBhvr>
                                      <p:to x="100000" y="95000"/>
                                    </p:animScale>
                                    <p:animScale>
                                      <p:cBhvr>
                                        <p:cTn id="26" dur="124" decel="50000">
                                          <p:stCondLst>
                                            <p:cond delay="1376"/>
                                          </p:stCondLst>
                                        </p:cTn>
                                        <p:tgtEl>
                                          <p:spTgt spid="12"/>
                                        </p:tgtEl>
                                      </p:cBhvr>
                                      <p:to x="100000" y="100000"/>
                                    </p:animScale>
                                  </p:childTnLst>
                                </p:cTn>
                              </p:par>
                            </p:childTnLst>
                          </p:cTn>
                        </p:par>
                        <p:par>
                          <p:cTn id="27" fill="hold">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2750"/>
                            </p:stCondLst>
                            <p:childTnLst>
                              <p:par>
                                <p:cTn id="35" presetID="26"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435">
                                          <p:stCondLst>
                                            <p:cond delay="0"/>
                                          </p:stCondLst>
                                        </p:cTn>
                                        <p:tgtEl>
                                          <p:spTgt spid="15"/>
                                        </p:tgtEl>
                                      </p:cBhvr>
                                    </p:animEffect>
                                    <p:anim calcmode="lin" valueType="num">
                                      <p:cBhvr>
                                        <p:cTn id="38" dur="1367"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15"/>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15"/>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15"/>
                                        </p:tgtEl>
                                        <p:attrNameLst>
                                          <p:attrName>ppt_y</p:attrName>
                                        </p:attrNameLst>
                                      </p:cBhvr>
                                      <p:tavLst>
                                        <p:tav tm="0" fmla="#ppt_y-sin(pi*$)/81">
                                          <p:val>
                                            <p:fltVal val="0"/>
                                          </p:val>
                                        </p:tav>
                                        <p:tav tm="100000">
                                          <p:val>
                                            <p:fltVal val="1"/>
                                          </p:val>
                                        </p:tav>
                                      </p:tavLst>
                                    </p:anim>
                                    <p:animScale>
                                      <p:cBhvr>
                                        <p:cTn id="43" dur="20">
                                          <p:stCondLst>
                                            <p:cond delay="487"/>
                                          </p:stCondLst>
                                        </p:cTn>
                                        <p:tgtEl>
                                          <p:spTgt spid="15"/>
                                        </p:tgtEl>
                                      </p:cBhvr>
                                      <p:to x="100000" y="60000"/>
                                    </p:animScale>
                                    <p:animScale>
                                      <p:cBhvr>
                                        <p:cTn id="44" dur="124" decel="50000">
                                          <p:stCondLst>
                                            <p:cond delay="507"/>
                                          </p:stCondLst>
                                        </p:cTn>
                                        <p:tgtEl>
                                          <p:spTgt spid="15"/>
                                        </p:tgtEl>
                                      </p:cBhvr>
                                      <p:to x="100000" y="100000"/>
                                    </p:animScale>
                                    <p:animScale>
                                      <p:cBhvr>
                                        <p:cTn id="45" dur="20">
                                          <p:stCondLst>
                                            <p:cond delay="984"/>
                                          </p:stCondLst>
                                        </p:cTn>
                                        <p:tgtEl>
                                          <p:spTgt spid="15"/>
                                        </p:tgtEl>
                                      </p:cBhvr>
                                      <p:to x="100000" y="80000"/>
                                    </p:animScale>
                                    <p:animScale>
                                      <p:cBhvr>
                                        <p:cTn id="46" dur="124" decel="50000">
                                          <p:stCondLst>
                                            <p:cond delay="1004"/>
                                          </p:stCondLst>
                                        </p:cTn>
                                        <p:tgtEl>
                                          <p:spTgt spid="15"/>
                                        </p:tgtEl>
                                      </p:cBhvr>
                                      <p:to x="100000" y="100000"/>
                                    </p:animScale>
                                    <p:animScale>
                                      <p:cBhvr>
                                        <p:cTn id="47" dur="20">
                                          <p:stCondLst>
                                            <p:cond delay="1231"/>
                                          </p:stCondLst>
                                        </p:cTn>
                                        <p:tgtEl>
                                          <p:spTgt spid="15"/>
                                        </p:tgtEl>
                                      </p:cBhvr>
                                      <p:to x="100000" y="90000"/>
                                    </p:animScale>
                                    <p:animScale>
                                      <p:cBhvr>
                                        <p:cTn id="48" dur="124" decel="50000">
                                          <p:stCondLst>
                                            <p:cond delay="1251"/>
                                          </p:stCondLst>
                                        </p:cTn>
                                        <p:tgtEl>
                                          <p:spTgt spid="15"/>
                                        </p:tgtEl>
                                      </p:cBhvr>
                                      <p:to x="100000" y="100000"/>
                                    </p:animScale>
                                    <p:animScale>
                                      <p:cBhvr>
                                        <p:cTn id="49" dur="20">
                                          <p:stCondLst>
                                            <p:cond delay="1356"/>
                                          </p:stCondLst>
                                        </p:cTn>
                                        <p:tgtEl>
                                          <p:spTgt spid="15"/>
                                        </p:tgtEl>
                                      </p:cBhvr>
                                      <p:to x="100000" y="95000"/>
                                    </p:animScale>
                                    <p:animScale>
                                      <p:cBhvr>
                                        <p:cTn id="50" dur="124" decel="50000">
                                          <p:stCondLst>
                                            <p:cond delay="1376"/>
                                          </p:stCondLst>
                                        </p:cTn>
                                        <p:tgtEl>
                                          <p:spTgt spid="15"/>
                                        </p:tgtEl>
                                      </p:cBhvr>
                                      <p:to x="100000" y="100000"/>
                                    </p:animScale>
                                  </p:childTnLst>
                                </p:cTn>
                              </p:par>
                            </p:childTnLst>
                          </p:cTn>
                        </p:par>
                        <p:par>
                          <p:cTn id="51" fill="hold">
                            <p:stCondLst>
                              <p:cond delay="425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D0C1">
            <a:alpha val="60000"/>
          </a:srgb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21B41B4-2564-4290-96D2-85247F35E1BB}" type="slidenum">
              <a:rPr lang="zh-TW" altLang="en-US" smtClean="0"/>
              <a:t>3</a:t>
            </a:fld>
            <a:endParaRPr lang="zh-TW" altLang="en-US"/>
          </a:p>
        </p:txBody>
      </p:sp>
      <p:grpSp>
        <p:nvGrpSpPr>
          <p:cNvPr id="7" name="群組 6">
            <a:extLst>
              <a:ext uri="{FF2B5EF4-FFF2-40B4-BE49-F238E27FC236}">
                <a16:creationId xmlns:a16="http://schemas.microsoft.com/office/drawing/2014/main" xmlns="" id="{50901710-E60E-4982-BBB9-CF63FCABDF82}"/>
              </a:ext>
            </a:extLst>
          </p:cNvPr>
          <p:cNvGrpSpPr/>
          <p:nvPr/>
        </p:nvGrpSpPr>
        <p:grpSpPr>
          <a:xfrm>
            <a:off x="3862920" y="312066"/>
            <a:ext cx="4263834" cy="707886"/>
            <a:chOff x="3882585" y="621910"/>
            <a:chExt cx="4263834" cy="707886"/>
          </a:xfrm>
        </p:grpSpPr>
        <p:cxnSp>
          <p:nvCxnSpPr>
            <p:cNvPr id="8" name="直線接點 7">
              <a:extLst>
                <a:ext uri="{FF2B5EF4-FFF2-40B4-BE49-F238E27FC236}">
                  <a16:creationId xmlns:a16="http://schemas.microsoft.com/office/drawing/2014/main" xmlns="" id="{FD39A8C1-C867-4813-B824-03C0448A0485}"/>
                </a:ext>
              </a:extLst>
            </p:cNvPr>
            <p:cNvCxnSpPr>
              <a:cxnSpLocks/>
            </p:cNvCxnSpPr>
            <p:nvPr/>
          </p:nvCxnSpPr>
          <p:spPr>
            <a:xfrm>
              <a:off x="3882585" y="1224941"/>
              <a:ext cx="4263834" cy="26197"/>
            </a:xfrm>
            <a:prstGeom prst="line">
              <a:avLst/>
            </a:prstGeom>
            <a:ln w="38100">
              <a:solidFill>
                <a:srgbClr val="7DBDA8"/>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29E51958-27D3-4967-A740-0B13C5764423}"/>
                </a:ext>
              </a:extLst>
            </p:cNvPr>
            <p:cNvSpPr/>
            <p:nvPr/>
          </p:nvSpPr>
          <p:spPr>
            <a:xfrm>
              <a:off x="3892417" y="621910"/>
              <a:ext cx="4252618" cy="707886"/>
            </a:xfrm>
            <a:prstGeom prst="rect">
              <a:avLst/>
            </a:prstGeom>
            <a:noFill/>
          </p:spPr>
          <p:txBody>
            <a:bodyPr wrap="square">
              <a:spAutoFit/>
            </a:bodyPr>
            <a:lstStyle/>
            <a:p>
              <a:pPr lvl="0"/>
              <a:r>
                <a:rPr lang="zh-TW" altLang="en-US" sz="4000" b="1" dirty="0">
                  <a:solidFill>
                    <a:srgbClr val="282846"/>
                  </a:solidFill>
                  <a:latin typeface="微軟正黑體" panose="020B0604030504040204" pitchFamily="34" charset="-120"/>
                  <a:ea typeface="微軟正黑體" panose="020B0604030504040204" pitchFamily="34" charset="-120"/>
                </a:rPr>
                <a:t>三商電腦公司簡介</a:t>
              </a:r>
              <a:endParaRPr lang="zh-CN" altLang="en-US" sz="4000" b="1" dirty="0">
                <a:solidFill>
                  <a:srgbClr val="282846"/>
                </a:solidFill>
                <a:latin typeface="微軟正黑體" panose="020B0604030504040204" pitchFamily="34" charset="-120"/>
                <a:ea typeface="微軟正黑體" panose="020B0604030504040204" pitchFamily="34" charset="-120"/>
              </a:endParaRPr>
            </a:p>
          </p:txBody>
        </p:sp>
      </p:grpSp>
      <p:sp>
        <p:nvSpPr>
          <p:cNvPr id="10" name="矩形 9">
            <a:extLst>
              <a:ext uri="{FF2B5EF4-FFF2-40B4-BE49-F238E27FC236}">
                <a16:creationId xmlns:a16="http://schemas.microsoft.com/office/drawing/2014/main" xmlns="" id="{B6F8C5D7-D119-4F39-9EDE-DEF571EE948E}"/>
              </a:ext>
            </a:extLst>
          </p:cNvPr>
          <p:cNvSpPr/>
          <p:nvPr/>
        </p:nvSpPr>
        <p:spPr>
          <a:xfrm>
            <a:off x="587216" y="2261958"/>
            <a:ext cx="5113062" cy="1938992"/>
          </a:xfrm>
          <a:prstGeom prst="rect">
            <a:avLst/>
          </a:prstGeom>
        </p:spPr>
        <p:txBody>
          <a:bodyPr wrap="square">
            <a:spAutoFit/>
          </a:bodyPr>
          <a:lstStyle/>
          <a:p>
            <a:pPr>
              <a:lnSpc>
                <a:spcPct val="150000"/>
              </a:lnSpc>
            </a:pPr>
            <a:r>
              <a:rPr lang="zh-TW" altLang="en-US" sz="1600" b="1" dirty="0">
                <a:latin typeface="微軟正黑體" panose="020B0604030504040204" pitchFamily="34" charset="-120"/>
                <a:ea typeface="微軟正黑體" panose="020B0604030504040204" pitchFamily="34" charset="-120"/>
              </a:rPr>
              <a:t>隨著行動化時代的來臨，三商電腦積極投入雲端行動產品開發，推出外勤筋斗雲、行動</a:t>
            </a:r>
            <a:r>
              <a:rPr lang="en-US" altLang="zh-TW" sz="1600" b="1" dirty="0">
                <a:latin typeface="微軟正黑體" panose="020B0604030504040204" pitchFamily="34" charset="-120"/>
                <a:ea typeface="微軟正黑體" panose="020B0604030504040204" pitchFamily="34" charset="-120"/>
              </a:rPr>
              <a:t>APP</a:t>
            </a:r>
            <a:r>
              <a:rPr lang="zh-TW" altLang="en-US" sz="1600" b="1" dirty="0">
                <a:latin typeface="微軟正黑體" panose="020B0604030504040204" pitchFamily="34" charset="-120"/>
                <a:ea typeface="微軟正黑體" panose="020B0604030504040204" pitchFamily="34" charset="-120"/>
              </a:rPr>
              <a:t>簽核平台解決方案、智能維運系統、壽險業行動</a:t>
            </a:r>
            <a:r>
              <a:rPr lang="en-US" altLang="zh-TW" sz="1600" b="1" dirty="0">
                <a:latin typeface="微軟正黑體" panose="020B0604030504040204" pitchFamily="34" charset="-120"/>
                <a:ea typeface="微軟正黑體" panose="020B0604030504040204" pitchFamily="34" charset="-120"/>
              </a:rPr>
              <a:t>APP</a:t>
            </a:r>
            <a:r>
              <a:rPr lang="zh-TW" altLang="en-US" sz="1600" b="1" dirty="0">
                <a:latin typeface="微軟正黑體" panose="020B0604030504040204" pitchFamily="34" charset="-120"/>
                <a:ea typeface="微軟正黑體" panose="020B0604030504040204" pitchFamily="34" charset="-120"/>
              </a:rPr>
              <a:t>投保解決方案、</a:t>
            </a:r>
            <a:r>
              <a:rPr lang="en-US" altLang="zh-TW" sz="1600" b="1" dirty="0">
                <a:latin typeface="微軟正黑體" panose="020B0604030504040204" pitchFamily="34" charset="-120"/>
                <a:ea typeface="微軟正黑體" panose="020B0604030504040204" pitchFamily="34" charset="-120"/>
              </a:rPr>
              <a:t>CRM</a:t>
            </a:r>
            <a:r>
              <a:rPr lang="zh-TW" altLang="en-US" sz="1600" b="1" dirty="0">
                <a:latin typeface="微軟正黑體" panose="020B0604030504040204" pitchFamily="34" charset="-120"/>
                <a:ea typeface="微軟正黑體" panose="020B0604030504040204" pitchFamily="34" charset="-120"/>
              </a:rPr>
              <a:t>報修維護與合約客戶管理系統、人力資源管理系統</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等多樣新產品及服務，成功開拓行動商務服務領域。</a:t>
            </a:r>
          </a:p>
        </p:txBody>
      </p:sp>
      <p:pic>
        <p:nvPicPr>
          <p:cNvPr id="11" name="圖片 10">
            <a:extLst>
              <a:ext uri="{FF2B5EF4-FFF2-40B4-BE49-F238E27FC236}">
                <a16:creationId xmlns:a16="http://schemas.microsoft.com/office/drawing/2014/main" xmlns="" id="{F5BDE892-85B4-48C0-BEA7-0B389991FF4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30338" y="4241908"/>
            <a:ext cx="4303219" cy="2372941"/>
          </a:xfrm>
          <a:prstGeom prst="rect">
            <a:avLst/>
          </a:prstGeom>
          <a:ln w="88900">
            <a:noFill/>
          </a:ln>
        </p:spPr>
      </p:pic>
      <p:sp>
        <p:nvSpPr>
          <p:cNvPr id="12" name="橢圓 11">
            <a:extLst>
              <a:ext uri="{FF2B5EF4-FFF2-40B4-BE49-F238E27FC236}">
                <a16:creationId xmlns:a16="http://schemas.microsoft.com/office/drawing/2014/main" xmlns="" id="{79579243-FCF4-40AF-9776-28E495D11F54}"/>
              </a:ext>
            </a:extLst>
          </p:cNvPr>
          <p:cNvSpPr/>
          <p:nvPr/>
        </p:nvSpPr>
        <p:spPr>
          <a:xfrm>
            <a:off x="1840590" y="1533593"/>
            <a:ext cx="2282714" cy="707886"/>
          </a:xfrm>
          <a:prstGeom prst="ellipse">
            <a:avLst/>
          </a:prstGeom>
          <a:solidFill>
            <a:srgbClr val="8BC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行動商務</a:t>
            </a:r>
          </a:p>
        </p:txBody>
      </p:sp>
      <p:sp>
        <p:nvSpPr>
          <p:cNvPr id="13" name="矩形 12">
            <a:extLst>
              <a:ext uri="{FF2B5EF4-FFF2-40B4-BE49-F238E27FC236}">
                <a16:creationId xmlns:a16="http://schemas.microsoft.com/office/drawing/2014/main" xmlns="" id="{E9C5051D-859C-40DF-80BD-15B7E3A6DEF0}"/>
              </a:ext>
            </a:extLst>
          </p:cNvPr>
          <p:cNvSpPr/>
          <p:nvPr/>
        </p:nvSpPr>
        <p:spPr>
          <a:xfrm>
            <a:off x="6121890" y="1693393"/>
            <a:ext cx="5629563" cy="2677656"/>
          </a:xfrm>
          <a:prstGeom prst="rect">
            <a:avLst/>
          </a:prstGeom>
        </p:spPr>
        <p:txBody>
          <a:bodyPr wrap="square">
            <a:spAutoFit/>
          </a:bodyPr>
          <a:lstStyle/>
          <a:p>
            <a:pPr marL="342900" indent="-342900">
              <a:lnSpc>
                <a:spcPct val="150000"/>
              </a:lnSpc>
              <a:buFont typeface="+mj-lt"/>
              <a:buAutoNum type="arabicPeriod"/>
            </a:pPr>
            <a:r>
              <a:rPr lang="zh-TW" altLang="en-US" sz="1600" b="1" dirty="0">
                <a:latin typeface="微軟正黑體" panose="020B0604030504040204" pitchFamily="34" charset="-120"/>
                <a:ea typeface="微軟正黑體" panose="020B0604030504040204" pitchFamily="34" charset="-120"/>
              </a:rPr>
              <a:t>多元服務 配合場域提供軟硬體設計規畫，從自行開發媒體管理系統、搭配專業建置工程團隊到橫跨創意數位媒體製作的完整維運服務。</a:t>
            </a:r>
            <a:endParaRPr lang="en-US" altLang="zh-TW" sz="1600" b="1"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sz="1600" b="1" dirty="0">
                <a:latin typeface="微軟正黑體" panose="020B0604030504040204" pitchFamily="34" charset="-120"/>
                <a:ea typeface="微軟正黑體" panose="020B0604030504040204" pitchFamily="34" charset="-120"/>
              </a:rPr>
              <a:t>創意呈現 強化動態多媒體呈現及互動行銷吸引人潮、留住人潮、刺激消費。結合體感</a:t>
            </a:r>
            <a:r>
              <a:rPr lang="en-US" altLang="zh-TW" sz="1600" b="1" dirty="0">
                <a:latin typeface="微軟正黑體" panose="020B0604030504040204" pitchFamily="34" charset="-120"/>
                <a:ea typeface="微軟正黑體" panose="020B0604030504040204" pitchFamily="34" charset="-120"/>
              </a:rPr>
              <a:t>3D</a:t>
            </a:r>
            <a:r>
              <a:rPr lang="zh-TW" altLang="en-US" sz="1600" b="1" dirty="0">
                <a:latin typeface="微軟正黑體" panose="020B0604030504040204" pitchFamily="34" charset="-120"/>
                <a:ea typeface="微軟正黑體" panose="020B0604030504040204" pitchFamily="34" charset="-120"/>
              </a:rPr>
              <a:t>擴增實境（</a:t>
            </a:r>
            <a:r>
              <a:rPr lang="en-US" altLang="zh-TW" sz="1600" b="1" dirty="0">
                <a:latin typeface="微軟正黑體" panose="020B0604030504040204" pitchFamily="34" charset="-120"/>
                <a:ea typeface="微軟正黑體" panose="020B0604030504040204" pitchFamily="34" charset="-120"/>
              </a:rPr>
              <a:t>AR</a:t>
            </a:r>
            <a:r>
              <a:rPr lang="zh-TW" altLang="en-US" sz="1600" b="1" dirty="0">
                <a:latin typeface="微軟正黑體" panose="020B0604030504040204" pitchFamily="34" charset="-120"/>
                <a:ea typeface="微軟正黑體" panose="020B0604030504040204" pitchFamily="34" charset="-120"/>
              </a:rPr>
              <a:t>）互動模式及智能影像分析系統，打造創新消費模式，在數位行銷領域開創新商機。</a:t>
            </a:r>
          </a:p>
        </p:txBody>
      </p:sp>
      <p:pic>
        <p:nvPicPr>
          <p:cNvPr id="14" name="圖片 13">
            <a:extLst>
              <a:ext uri="{FF2B5EF4-FFF2-40B4-BE49-F238E27FC236}">
                <a16:creationId xmlns:a16="http://schemas.microsoft.com/office/drawing/2014/main" xmlns="" id="{B0066210-C8B6-41F5-8B84-325064E43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061" y="4331047"/>
            <a:ext cx="4303219" cy="2307945"/>
          </a:xfrm>
          <a:prstGeom prst="rect">
            <a:avLst/>
          </a:prstGeom>
          <a:ln w="88900">
            <a:noFill/>
          </a:ln>
        </p:spPr>
      </p:pic>
      <p:sp>
        <p:nvSpPr>
          <p:cNvPr id="15" name="橢圓 14">
            <a:extLst>
              <a:ext uri="{FF2B5EF4-FFF2-40B4-BE49-F238E27FC236}">
                <a16:creationId xmlns:a16="http://schemas.microsoft.com/office/drawing/2014/main" xmlns="" id="{7065AAB6-7CE8-4A2D-8425-687C4232543D}"/>
              </a:ext>
            </a:extLst>
          </p:cNvPr>
          <p:cNvSpPr/>
          <p:nvPr/>
        </p:nvSpPr>
        <p:spPr>
          <a:xfrm>
            <a:off x="8054045" y="980295"/>
            <a:ext cx="2282714" cy="707886"/>
          </a:xfrm>
          <a:prstGeom prst="ellipse">
            <a:avLst/>
          </a:prstGeom>
          <a:solidFill>
            <a:srgbClr val="8BC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數位行銷</a:t>
            </a:r>
          </a:p>
        </p:txBody>
      </p:sp>
    </p:spTree>
    <p:extLst>
      <p:ext uri="{BB962C8B-B14F-4D97-AF65-F5344CB8AC3E}">
        <p14:creationId xmlns:p14="http://schemas.microsoft.com/office/powerpoint/2010/main" val="919889428"/>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6"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435">
                                          <p:stCondLst>
                                            <p:cond delay="0"/>
                                          </p:stCondLst>
                                        </p:cTn>
                                        <p:tgtEl>
                                          <p:spTgt spid="12"/>
                                        </p:tgtEl>
                                      </p:cBhvr>
                                    </p:animEffect>
                                    <p:anim calcmode="lin" valueType="num">
                                      <p:cBhvr>
                                        <p:cTn id="14"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19" dur="20">
                                          <p:stCondLst>
                                            <p:cond delay="487"/>
                                          </p:stCondLst>
                                        </p:cTn>
                                        <p:tgtEl>
                                          <p:spTgt spid="12"/>
                                        </p:tgtEl>
                                      </p:cBhvr>
                                      <p:to x="100000" y="60000"/>
                                    </p:animScale>
                                    <p:animScale>
                                      <p:cBhvr>
                                        <p:cTn id="20" dur="124" decel="50000">
                                          <p:stCondLst>
                                            <p:cond delay="507"/>
                                          </p:stCondLst>
                                        </p:cTn>
                                        <p:tgtEl>
                                          <p:spTgt spid="12"/>
                                        </p:tgtEl>
                                      </p:cBhvr>
                                      <p:to x="100000" y="100000"/>
                                    </p:animScale>
                                    <p:animScale>
                                      <p:cBhvr>
                                        <p:cTn id="21" dur="20">
                                          <p:stCondLst>
                                            <p:cond delay="984"/>
                                          </p:stCondLst>
                                        </p:cTn>
                                        <p:tgtEl>
                                          <p:spTgt spid="12"/>
                                        </p:tgtEl>
                                      </p:cBhvr>
                                      <p:to x="100000" y="80000"/>
                                    </p:animScale>
                                    <p:animScale>
                                      <p:cBhvr>
                                        <p:cTn id="22" dur="124" decel="50000">
                                          <p:stCondLst>
                                            <p:cond delay="1004"/>
                                          </p:stCondLst>
                                        </p:cTn>
                                        <p:tgtEl>
                                          <p:spTgt spid="12"/>
                                        </p:tgtEl>
                                      </p:cBhvr>
                                      <p:to x="100000" y="100000"/>
                                    </p:animScale>
                                    <p:animScale>
                                      <p:cBhvr>
                                        <p:cTn id="23" dur="20">
                                          <p:stCondLst>
                                            <p:cond delay="1231"/>
                                          </p:stCondLst>
                                        </p:cTn>
                                        <p:tgtEl>
                                          <p:spTgt spid="12"/>
                                        </p:tgtEl>
                                      </p:cBhvr>
                                      <p:to x="100000" y="90000"/>
                                    </p:animScale>
                                    <p:animScale>
                                      <p:cBhvr>
                                        <p:cTn id="24" dur="124" decel="50000">
                                          <p:stCondLst>
                                            <p:cond delay="1251"/>
                                          </p:stCondLst>
                                        </p:cTn>
                                        <p:tgtEl>
                                          <p:spTgt spid="12"/>
                                        </p:tgtEl>
                                      </p:cBhvr>
                                      <p:to x="100000" y="100000"/>
                                    </p:animScale>
                                    <p:animScale>
                                      <p:cBhvr>
                                        <p:cTn id="25" dur="20">
                                          <p:stCondLst>
                                            <p:cond delay="1356"/>
                                          </p:stCondLst>
                                        </p:cTn>
                                        <p:tgtEl>
                                          <p:spTgt spid="12"/>
                                        </p:tgtEl>
                                      </p:cBhvr>
                                      <p:to x="100000" y="95000"/>
                                    </p:animScale>
                                    <p:animScale>
                                      <p:cBhvr>
                                        <p:cTn id="26" dur="124" decel="50000">
                                          <p:stCondLst>
                                            <p:cond delay="1376"/>
                                          </p:stCondLst>
                                        </p:cTn>
                                        <p:tgtEl>
                                          <p:spTgt spid="12"/>
                                        </p:tgtEl>
                                      </p:cBhvr>
                                      <p:to x="100000" y="100000"/>
                                    </p:animScale>
                                  </p:childTnLst>
                                </p:cTn>
                              </p:par>
                            </p:childTnLst>
                          </p:cTn>
                        </p:par>
                        <p:par>
                          <p:cTn id="27" fill="hold">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750"/>
                            </p:stCondLst>
                            <p:childTnLst>
                              <p:par>
                                <p:cTn id="35" presetID="26"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435">
                                          <p:stCondLst>
                                            <p:cond delay="0"/>
                                          </p:stCondLst>
                                        </p:cTn>
                                        <p:tgtEl>
                                          <p:spTgt spid="15"/>
                                        </p:tgtEl>
                                      </p:cBhvr>
                                    </p:animEffect>
                                    <p:anim calcmode="lin" valueType="num">
                                      <p:cBhvr>
                                        <p:cTn id="38" dur="1367"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15"/>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15"/>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15"/>
                                        </p:tgtEl>
                                        <p:attrNameLst>
                                          <p:attrName>ppt_y</p:attrName>
                                        </p:attrNameLst>
                                      </p:cBhvr>
                                      <p:tavLst>
                                        <p:tav tm="0" fmla="#ppt_y-sin(pi*$)/81">
                                          <p:val>
                                            <p:fltVal val="0"/>
                                          </p:val>
                                        </p:tav>
                                        <p:tav tm="100000">
                                          <p:val>
                                            <p:fltVal val="1"/>
                                          </p:val>
                                        </p:tav>
                                      </p:tavLst>
                                    </p:anim>
                                    <p:animScale>
                                      <p:cBhvr>
                                        <p:cTn id="43" dur="20">
                                          <p:stCondLst>
                                            <p:cond delay="487"/>
                                          </p:stCondLst>
                                        </p:cTn>
                                        <p:tgtEl>
                                          <p:spTgt spid="15"/>
                                        </p:tgtEl>
                                      </p:cBhvr>
                                      <p:to x="100000" y="60000"/>
                                    </p:animScale>
                                    <p:animScale>
                                      <p:cBhvr>
                                        <p:cTn id="44" dur="124" decel="50000">
                                          <p:stCondLst>
                                            <p:cond delay="507"/>
                                          </p:stCondLst>
                                        </p:cTn>
                                        <p:tgtEl>
                                          <p:spTgt spid="15"/>
                                        </p:tgtEl>
                                      </p:cBhvr>
                                      <p:to x="100000" y="100000"/>
                                    </p:animScale>
                                    <p:animScale>
                                      <p:cBhvr>
                                        <p:cTn id="45" dur="20">
                                          <p:stCondLst>
                                            <p:cond delay="984"/>
                                          </p:stCondLst>
                                        </p:cTn>
                                        <p:tgtEl>
                                          <p:spTgt spid="15"/>
                                        </p:tgtEl>
                                      </p:cBhvr>
                                      <p:to x="100000" y="80000"/>
                                    </p:animScale>
                                    <p:animScale>
                                      <p:cBhvr>
                                        <p:cTn id="46" dur="124" decel="50000">
                                          <p:stCondLst>
                                            <p:cond delay="1004"/>
                                          </p:stCondLst>
                                        </p:cTn>
                                        <p:tgtEl>
                                          <p:spTgt spid="15"/>
                                        </p:tgtEl>
                                      </p:cBhvr>
                                      <p:to x="100000" y="100000"/>
                                    </p:animScale>
                                    <p:animScale>
                                      <p:cBhvr>
                                        <p:cTn id="47" dur="20">
                                          <p:stCondLst>
                                            <p:cond delay="1231"/>
                                          </p:stCondLst>
                                        </p:cTn>
                                        <p:tgtEl>
                                          <p:spTgt spid="15"/>
                                        </p:tgtEl>
                                      </p:cBhvr>
                                      <p:to x="100000" y="90000"/>
                                    </p:animScale>
                                    <p:animScale>
                                      <p:cBhvr>
                                        <p:cTn id="48" dur="124" decel="50000">
                                          <p:stCondLst>
                                            <p:cond delay="1251"/>
                                          </p:stCondLst>
                                        </p:cTn>
                                        <p:tgtEl>
                                          <p:spTgt spid="15"/>
                                        </p:tgtEl>
                                      </p:cBhvr>
                                      <p:to x="100000" y="100000"/>
                                    </p:animScale>
                                    <p:animScale>
                                      <p:cBhvr>
                                        <p:cTn id="49" dur="20">
                                          <p:stCondLst>
                                            <p:cond delay="1356"/>
                                          </p:stCondLst>
                                        </p:cTn>
                                        <p:tgtEl>
                                          <p:spTgt spid="15"/>
                                        </p:tgtEl>
                                      </p:cBhvr>
                                      <p:to x="100000" y="95000"/>
                                    </p:animScale>
                                    <p:animScale>
                                      <p:cBhvr>
                                        <p:cTn id="50" dur="124" decel="50000">
                                          <p:stCondLst>
                                            <p:cond delay="1376"/>
                                          </p:stCondLst>
                                        </p:cTn>
                                        <p:tgtEl>
                                          <p:spTgt spid="15"/>
                                        </p:tgtEl>
                                      </p:cBhvr>
                                      <p:to x="100000" y="100000"/>
                                    </p:animScale>
                                  </p:childTnLst>
                                </p:cTn>
                              </p:par>
                            </p:childTnLst>
                          </p:cTn>
                        </p:par>
                        <p:par>
                          <p:cTn id="51" fill="hold">
                            <p:stCondLst>
                              <p:cond delay="42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AB3">
            <a:alpha val="60000"/>
          </a:srgb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21B41B4-2564-4290-96D2-85247F35E1BB}" type="slidenum">
              <a:rPr lang="zh-TW" altLang="en-US" smtClean="0"/>
              <a:t>4</a:t>
            </a:fld>
            <a:endParaRPr lang="zh-TW" altLang="en-US"/>
          </a:p>
        </p:txBody>
      </p:sp>
      <p:grpSp>
        <p:nvGrpSpPr>
          <p:cNvPr id="7" name="群組 6">
            <a:extLst>
              <a:ext uri="{FF2B5EF4-FFF2-40B4-BE49-F238E27FC236}">
                <a16:creationId xmlns:a16="http://schemas.microsoft.com/office/drawing/2014/main" xmlns="" id="{50901710-E60E-4982-BBB9-CF63FCABDF82}"/>
              </a:ext>
            </a:extLst>
          </p:cNvPr>
          <p:cNvGrpSpPr/>
          <p:nvPr/>
        </p:nvGrpSpPr>
        <p:grpSpPr>
          <a:xfrm>
            <a:off x="3512134" y="371331"/>
            <a:ext cx="5167731" cy="707886"/>
            <a:chOff x="3892416" y="621910"/>
            <a:chExt cx="5167731" cy="707886"/>
          </a:xfrm>
        </p:grpSpPr>
        <p:cxnSp>
          <p:nvCxnSpPr>
            <p:cNvPr id="8" name="直線接點 7">
              <a:extLst>
                <a:ext uri="{FF2B5EF4-FFF2-40B4-BE49-F238E27FC236}">
                  <a16:creationId xmlns:a16="http://schemas.microsoft.com/office/drawing/2014/main" xmlns="" id="{FD39A8C1-C867-4813-B824-03C0448A0485}"/>
                </a:ext>
              </a:extLst>
            </p:cNvPr>
            <p:cNvCxnSpPr>
              <a:cxnSpLocks/>
            </p:cNvCxnSpPr>
            <p:nvPr/>
          </p:nvCxnSpPr>
          <p:spPr>
            <a:xfrm flipV="1">
              <a:off x="4646440" y="1224942"/>
              <a:ext cx="3531359" cy="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29E51958-27D3-4967-A740-0B13C5764423}"/>
                </a:ext>
              </a:extLst>
            </p:cNvPr>
            <p:cNvSpPr/>
            <p:nvPr/>
          </p:nvSpPr>
          <p:spPr>
            <a:xfrm>
              <a:off x="3892416" y="621910"/>
              <a:ext cx="5167731" cy="707886"/>
            </a:xfrm>
            <a:prstGeom prst="rect">
              <a:avLst/>
            </a:prstGeom>
            <a:noFill/>
          </p:spPr>
          <p:txBody>
            <a:bodyPr wrap="square">
              <a:spAutoFit/>
            </a:bodyPr>
            <a:lstStyle/>
            <a:p>
              <a:pPr lvl="0" algn="ctr"/>
              <a:r>
                <a:rPr lang="zh-TW" altLang="en-US" sz="4000" b="1" dirty="0">
                  <a:solidFill>
                    <a:srgbClr val="282846"/>
                  </a:solidFill>
                  <a:latin typeface="微軟正黑體" panose="020B0604030504040204" pitchFamily="34" charset="-120"/>
                  <a:ea typeface="微軟正黑體" panose="020B0604030504040204" pitchFamily="34" charset="-120"/>
                </a:rPr>
                <a:t>實習職缺介紹</a:t>
              </a:r>
            </a:p>
          </p:txBody>
        </p:sp>
      </p:grpSp>
      <p:sp>
        <p:nvSpPr>
          <p:cNvPr id="44" name="矩形 43"/>
          <p:cNvSpPr/>
          <p:nvPr/>
        </p:nvSpPr>
        <p:spPr>
          <a:xfrm>
            <a:off x="4266158" y="2154454"/>
            <a:ext cx="7463096" cy="2800767"/>
          </a:xfrm>
          <a:prstGeom prst="rect">
            <a:avLst/>
          </a:prstGeom>
        </p:spPr>
        <p:txBody>
          <a:bodyPr wrap="square">
            <a:spAutoFit/>
          </a:bodyPr>
          <a:lstStyle/>
          <a:p>
            <a:pPr marL="342900" indent="-342900">
              <a:lnSpc>
                <a:spcPct val="200000"/>
              </a:lnSpc>
              <a:buFont typeface="Wingdings" panose="05000000000000000000" pitchFamily="2" charset="2"/>
              <a:buChar char="Ø"/>
            </a:pPr>
            <a:r>
              <a:rPr lang="zh-TW" altLang="en-US" sz="2200" b="1" dirty="0" smtClean="0">
                <a:latin typeface="微軟正黑體" panose="020B0604030504040204" pitchFamily="34" charset="-120"/>
                <a:ea typeface="微軟正黑體" panose="020B0604030504040204" pitchFamily="34" charset="-120"/>
              </a:rPr>
              <a:t>實習</a:t>
            </a:r>
            <a:r>
              <a:rPr lang="zh-TW" altLang="en-US" sz="2200" b="1" dirty="0">
                <a:latin typeface="微軟正黑體" panose="020B0604030504040204" pitchFamily="34" charset="-120"/>
                <a:ea typeface="微軟正黑體" panose="020B0604030504040204" pitchFamily="34" charset="-120"/>
              </a:rPr>
              <a:t>期</a:t>
            </a:r>
            <a:r>
              <a:rPr lang="zh-TW" altLang="en-US" sz="2200" b="1" dirty="0" smtClean="0">
                <a:latin typeface="微軟正黑體" panose="020B0604030504040204" pitchFamily="34" charset="-120"/>
                <a:ea typeface="微軟正黑體" panose="020B0604030504040204" pitchFamily="34" charset="-120"/>
              </a:rPr>
              <a:t>間：</a:t>
            </a:r>
            <a:r>
              <a:rPr lang="en-US" altLang="zh-TW" sz="2200" dirty="0" smtClean="0">
                <a:latin typeface="微軟正黑體" panose="020B0604030504040204" pitchFamily="34" charset="-120"/>
                <a:ea typeface="微軟正黑體" panose="020B0604030504040204" pitchFamily="34" charset="-120"/>
              </a:rPr>
              <a:t>110/7/1~111/6/30</a:t>
            </a:r>
            <a:r>
              <a:rPr lang="zh-TW" altLang="en-US" sz="2200" dirty="0" smtClean="0">
                <a:latin typeface="微軟正黑體" panose="020B0604030504040204" pitchFamily="34" charset="-120"/>
                <a:ea typeface="微軟正黑體" panose="020B0604030504040204" pitchFamily="34" charset="-120"/>
              </a:rPr>
              <a:t>，周</a:t>
            </a:r>
            <a:r>
              <a:rPr lang="zh-TW" altLang="en-US" sz="2200" dirty="0">
                <a:latin typeface="微軟正黑體" panose="020B0604030504040204" pitchFamily="34" charset="-120"/>
                <a:ea typeface="微軟正黑體" panose="020B0604030504040204" pitchFamily="34" charset="-120"/>
              </a:rPr>
              <a:t>一至周</a:t>
            </a:r>
            <a:r>
              <a:rPr lang="zh-TW" altLang="en-US" sz="2200" dirty="0" smtClean="0">
                <a:latin typeface="微軟正黑體" panose="020B0604030504040204" pitchFamily="34" charset="-120"/>
                <a:ea typeface="微軟正黑體" panose="020B0604030504040204" pitchFamily="34" charset="-120"/>
              </a:rPr>
              <a:t>五</a:t>
            </a:r>
            <a:r>
              <a:rPr lang="en-US" altLang="zh-TW" sz="2200" dirty="0" smtClean="0">
                <a:latin typeface="微軟正黑體" panose="020B0604030504040204" pitchFamily="34" charset="-120"/>
                <a:ea typeface="微軟正黑體" panose="020B0604030504040204" pitchFamily="34" charset="-120"/>
              </a:rPr>
              <a:t>9:00-18:00</a:t>
            </a:r>
            <a:br>
              <a:rPr lang="en-US" altLang="zh-TW" sz="2200" dirty="0" smtClean="0">
                <a:latin typeface="微軟正黑體" panose="020B0604030504040204" pitchFamily="34" charset="-120"/>
                <a:ea typeface="微軟正黑體" panose="020B0604030504040204" pitchFamily="34" charset="-120"/>
              </a:rPr>
            </a:b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如</a:t>
            </a:r>
            <a:r>
              <a:rPr lang="zh-TW" altLang="en-US" sz="2200" dirty="0" smtClean="0">
                <a:latin typeface="微軟正黑體" panose="020B0604030504040204" pitchFamily="34" charset="-120"/>
                <a:ea typeface="微軟正黑體" panose="020B0604030504040204" pitchFamily="34" charset="-120"/>
              </a:rPr>
              <a:t>有事需返</a:t>
            </a:r>
            <a:r>
              <a:rPr lang="zh-TW" altLang="en-US" sz="2200" dirty="0">
                <a:latin typeface="微軟正黑體" panose="020B0604030504040204" pitchFamily="34" charset="-120"/>
                <a:ea typeface="微軟正黑體" panose="020B0604030504040204" pitchFamily="34" charset="-120"/>
              </a:rPr>
              <a:t>校，可事先申請返校事假，不支薪</a:t>
            </a:r>
            <a:r>
              <a:rPr lang="en-US" altLang="zh-TW" sz="2200" dirty="0" smtClean="0">
                <a:latin typeface="微軟正黑體" panose="020B0604030504040204" pitchFamily="34" charset="-120"/>
                <a:ea typeface="微軟正黑體" panose="020B0604030504040204" pitchFamily="34" charset="-120"/>
              </a:rPr>
              <a:t>)</a:t>
            </a:r>
          </a:p>
          <a:p>
            <a:pPr marL="342900" indent="-342900">
              <a:lnSpc>
                <a:spcPct val="200000"/>
              </a:lnSpc>
              <a:buFont typeface="Wingdings" panose="05000000000000000000" pitchFamily="2" charset="2"/>
              <a:buChar char="Ø"/>
            </a:pPr>
            <a:r>
              <a:rPr lang="zh-TW" altLang="en-US" sz="2200" b="1" dirty="0" smtClean="0">
                <a:latin typeface="微軟正黑體" panose="020B0604030504040204" pitchFamily="34" charset="-120"/>
                <a:ea typeface="微軟正黑體" panose="020B0604030504040204" pitchFamily="34" charset="-120"/>
              </a:rPr>
              <a:t>實習</a:t>
            </a:r>
            <a:r>
              <a:rPr lang="zh-TW" altLang="en-US" sz="2200" b="1" dirty="0">
                <a:latin typeface="微軟正黑體" panose="020B0604030504040204" pitchFamily="34" charset="-120"/>
                <a:ea typeface="微軟正黑體" panose="020B0604030504040204" pitchFamily="34" charset="-120"/>
              </a:rPr>
              <a:t>地點：</a:t>
            </a:r>
            <a:r>
              <a:rPr lang="zh-TW" altLang="en-US" sz="2200" dirty="0">
                <a:latin typeface="微軟正黑體" panose="020B0604030504040204" pitchFamily="34" charset="-120"/>
                <a:ea typeface="微軟正黑體" panose="020B0604030504040204" pitchFamily="34" charset="-120"/>
              </a:rPr>
              <a:t>台北市信義路五段</a:t>
            </a:r>
            <a:r>
              <a:rPr lang="en-US" altLang="zh-TW" sz="2200" dirty="0">
                <a:latin typeface="微軟正黑體" panose="020B0604030504040204" pitchFamily="34" charset="-120"/>
                <a:ea typeface="微軟正黑體" panose="020B0604030504040204" pitchFamily="34" charset="-120"/>
              </a:rPr>
              <a:t>150</a:t>
            </a:r>
            <a:r>
              <a:rPr lang="zh-TW" altLang="en-US" sz="2200" dirty="0">
                <a:latin typeface="微軟正黑體" panose="020B0604030504040204" pitchFamily="34" charset="-120"/>
                <a:ea typeface="微軟正黑體" panose="020B0604030504040204" pitchFamily="34" charset="-120"/>
              </a:rPr>
              <a:t>巷</a:t>
            </a:r>
            <a:r>
              <a:rPr lang="en-US" altLang="zh-TW" sz="2200" dirty="0">
                <a:latin typeface="微軟正黑體" panose="020B0604030504040204" pitchFamily="34" charset="-120"/>
                <a:ea typeface="微軟正黑體" panose="020B0604030504040204" pitchFamily="34" charset="-120"/>
              </a:rPr>
              <a:t>2</a:t>
            </a:r>
            <a:r>
              <a:rPr lang="zh-TW" altLang="en-US" sz="2200" dirty="0">
                <a:latin typeface="微軟正黑體" panose="020B0604030504040204" pitchFamily="34" charset="-120"/>
                <a:ea typeface="微軟正黑體" panose="020B0604030504040204" pitchFamily="34" charset="-120"/>
              </a:rPr>
              <a:t>號</a:t>
            </a:r>
            <a:r>
              <a:rPr lang="en-US" altLang="zh-TW" sz="2200" dirty="0">
                <a:latin typeface="微軟正黑體" panose="020B0604030504040204" pitchFamily="34" charset="-120"/>
                <a:ea typeface="微軟正黑體" panose="020B0604030504040204" pitchFamily="34" charset="-120"/>
              </a:rPr>
              <a:t>3</a:t>
            </a:r>
            <a:r>
              <a:rPr lang="zh-TW" altLang="en-US" sz="2200" dirty="0" smtClean="0">
                <a:latin typeface="微軟正黑體" panose="020B0604030504040204" pitchFamily="34" charset="-120"/>
                <a:ea typeface="微軟正黑體" panose="020B0604030504040204" pitchFamily="34" charset="-120"/>
              </a:rPr>
              <a:t>樓（總公司）</a:t>
            </a:r>
            <a:endParaRPr lang="en-US" altLang="zh-TW" sz="2200" dirty="0" smtClean="0">
              <a:latin typeface="微軟正黑體" panose="020B0604030504040204" pitchFamily="34" charset="-120"/>
              <a:ea typeface="微軟正黑體" panose="020B0604030504040204" pitchFamily="34" charset="-120"/>
            </a:endParaRPr>
          </a:p>
          <a:p>
            <a:pPr marL="342900" indent="-342900">
              <a:lnSpc>
                <a:spcPct val="200000"/>
              </a:lnSpc>
              <a:buFont typeface="Wingdings" panose="05000000000000000000" pitchFamily="2" charset="2"/>
              <a:buChar char="Ø"/>
            </a:pPr>
            <a:r>
              <a:rPr lang="zh-TW" altLang="en-US" sz="2200" b="1" dirty="0" smtClean="0">
                <a:latin typeface="微軟正黑體" panose="020B0604030504040204" pitchFamily="34" charset="-120"/>
                <a:ea typeface="微軟正黑體" panose="020B0604030504040204" pitchFamily="34" charset="-120"/>
              </a:rPr>
              <a:t>實習需求總人數：</a:t>
            </a:r>
            <a:r>
              <a:rPr lang="zh-TW" altLang="en-US" sz="2200" dirty="0" smtClean="0">
                <a:latin typeface="微軟正黑體" panose="020B0604030504040204" pitchFamily="34" charset="-120"/>
                <a:ea typeface="微軟正黑體" panose="020B0604030504040204" pitchFamily="34" charset="-120"/>
              </a:rPr>
              <a:t>共５～６位</a:t>
            </a:r>
            <a:endParaRPr lang="en-US" altLang="zh-TW" sz="2200" dirty="0" smtClean="0">
              <a:latin typeface="微軟正黑體" panose="020B0604030504040204" pitchFamily="34" charset="-120"/>
              <a:ea typeface="微軟正黑體" panose="020B0604030504040204" pitchFamily="34" charset="-12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97" y="2010357"/>
            <a:ext cx="3088962" cy="3088962"/>
          </a:xfrm>
          <a:prstGeom prst="rect">
            <a:avLst/>
          </a:prstGeom>
        </p:spPr>
      </p:pic>
    </p:spTree>
    <p:extLst>
      <p:ext uri="{BB962C8B-B14F-4D97-AF65-F5344CB8AC3E}">
        <p14:creationId xmlns:p14="http://schemas.microsoft.com/office/powerpoint/2010/main" val="313614419"/>
      </p:ext>
    </p:extLst>
  </p:cSld>
  <p:clrMapOvr>
    <a:masterClrMapping/>
  </p:clrMapOvr>
  <p:transition spd="slow" advTm="1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7" presetClass="entr" presetSubtype="0" fill="hold" grpId="0" nodeType="after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animEffect transition="in" filter="fade">
                                      <p:cBhvr>
                                        <p:cTn id="13" dur="1000"/>
                                        <p:tgtEl>
                                          <p:spTgt spid="44">
                                            <p:txEl>
                                              <p:pRg st="0" end="0"/>
                                            </p:txEl>
                                          </p:spTgt>
                                        </p:tgtEl>
                                      </p:cBhvr>
                                    </p:animEffect>
                                    <p:anim calcmode="lin" valueType="num">
                                      <p:cBhvr>
                                        <p:cTn id="1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7" presetClass="entr" presetSubtype="0" fill="hold" grpId="0" nodeType="after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fade">
                                      <p:cBhvr>
                                        <p:cTn id="19" dur="1000"/>
                                        <p:tgtEl>
                                          <p:spTgt spid="44">
                                            <p:txEl>
                                              <p:pRg st="1" end="1"/>
                                            </p:txEl>
                                          </p:spTgt>
                                        </p:tgtEl>
                                      </p:cBhvr>
                                    </p:animEffect>
                                    <p:anim calcmode="lin" valueType="num">
                                      <p:cBhvr>
                                        <p:cTn id="20"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750"/>
                            </p:stCondLst>
                            <p:childTnLst>
                              <p:par>
                                <p:cTn id="23" presetID="47" presetClass="entr" presetSubtype="0" fill="hold" grpId="0" nodeType="afterEffect">
                                  <p:stCondLst>
                                    <p:cond delay="0"/>
                                  </p:stCondLst>
                                  <p:childTnLst>
                                    <p:set>
                                      <p:cBhvr>
                                        <p:cTn id="24" dur="1" fill="hold">
                                          <p:stCondLst>
                                            <p:cond delay="0"/>
                                          </p:stCondLst>
                                        </p:cTn>
                                        <p:tgtEl>
                                          <p:spTgt spid="44">
                                            <p:txEl>
                                              <p:pRg st="2" end="2"/>
                                            </p:txEl>
                                          </p:spTgt>
                                        </p:tgtEl>
                                        <p:attrNameLst>
                                          <p:attrName>style.visibility</p:attrName>
                                        </p:attrNameLst>
                                      </p:cBhvr>
                                      <p:to>
                                        <p:strVal val="visible"/>
                                      </p:to>
                                    </p:set>
                                    <p:animEffect transition="in" filter="fade">
                                      <p:cBhvr>
                                        <p:cTn id="25" dur="1000"/>
                                        <p:tgtEl>
                                          <p:spTgt spid="44">
                                            <p:txEl>
                                              <p:pRg st="2" end="2"/>
                                            </p:txEl>
                                          </p:spTgt>
                                        </p:tgtEl>
                                      </p:cBhvr>
                                    </p:animEffect>
                                    <p:anim calcmode="lin" valueType="num">
                                      <p:cBhvr>
                                        <p:cTn id="26"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4">
                                            <p:txEl>
                                              <p:pRg st="2" end="2"/>
                                            </p:txEl>
                                          </p:spTgt>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AB3">
            <a:alpha val="60000"/>
          </a:srgb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21B41B4-2564-4290-96D2-85247F35E1BB}" type="slidenum">
              <a:rPr lang="zh-TW" altLang="en-US" smtClean="0"/>
              <a:t>5</a:t>
            </a:fld>
            <a:endParaRPr lang="zh-TW" altLang="en-US"/>
          </a:p>
        </p:txBody>
      </p:sp>
      <p:grpSp>
        <p:nvGrpSpPr>
          <p:cNvPr id="7" name="群組 6">
            <a:extLst>
              <a:ext uri="{FF2B5EF4-FFF2-40B4-BE49-F238E27FC236}">
                <a16:creationId xmlns:a16="http://schemas.microsoft.com/office/drawing/2014/main" xmlns="" id="{50901710-E60E-4982-BBB9-CF63FCABDF82}"/>
              </a:ext>
            </a:extLst>
          </p:cNvPr>
          <p:cNvGrpSpPr/>
          <p:nvPr/>
        </p:nvGrpSpPr>
        <p:grpSpPr>
          <a:xfrm>
            <a:off x="3512134" y="311906"/>
            <a:ext cx="5167731" cy="707886"/>
            <a:chOff x="3892416" y="621910"/>
            <a:chExt cx="5167731" cy="707886"/>
          </a:xfrm>
        </p:grpSpPr>
        <p:cxnSp>
          <p:nvCxnSpPr>
            <p:cNvPr id="8" name="直線接點 7">
              <a:extLst>
                <a:ext uri="{FF2B5EF4-FFF2-40B4-BE49-F238E27FC236}">
                  <a16:creationId xmlns:a16="http://schemas.microsoft.com/office/drawing/2014/main" xmlns="" id="{FD39A8C1-C867-4813-B824-03C0448A0485}"/>
                </a:ext>
              </a:extLst>
            </p:cNvPr>
            <p:cNvCxnSpPr>
              <a:cxnSpLocks/>
            </p:cNvCxnSpPr>
            <p:nvPr/>
          </p:nvCxnSpPr>
          <p:spPr>
            <a:xfrm flipV="1">
              <a:off x="4646440" y="1224942"/>
              <a:ext cx="3531359" cy="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29E51958-27D3-4967-A740-0B13C5764423}"/>
                </a:ext>
              </a:extLst>
            </p:cNvPr>
            <p:cNvSpPr/>
            <p:nvPr/>
          </p:nvSpPr>
          <p:spPr>
            <a:xfrm>
              <a:off x="3892416" y="621910"/>
              <a:ext cx="5167731" cy="707886"/>
            </a:xfrm>
            <a:prstGeom prst="rect">
              <a:avLst/>
            </a:prstGeom>
            <a:noFill/>
          </p:spPr>
          <p:txBody>
            <a:bodyPr wrap="square">
              <a:spAutoFit/>
            </a:bodyPr>
            <a:lstStyle/>
            <a:p>
              <a:pPr lvl="0" algn="ctr"/>
              <a:r>
                <a:rPr lang="zh-TW" altLang="en-US" sz="4000" b="1" dirty="0">
                  <a:solidFill>
                    <a:srgbClr val="282846"/>
                  </a:solidFill>
                  <a:latin typeface="微軟正黑體" panose="020B0604030504040204" pitchFamily="34" charset="-120"/>
                  <a:ea typeface="微軟正黑體" panose="020B0604030504040204" pitchFamily="34" charset="-120"/>
                </a:rPr>
                <a:t>實習職缺介紹</a:t>
              </a:r>
            </a:p>
          </p:txBody>
        </p:sp>
      </p:grpSp>
      <p:grpSp>
        <p:nvGrpSpPr>
          <p:cNvPr id="21" name="群組 20"/>
          <p:cNvGrpSpPr/>
          <p:nvPr/>
        </p:nvGrpSpPr>
        <p:grpSpPr>
          <a:xfrm>
            <a:off x="981973" y="1877115"/>
            <a:ext cx="10228051" cy="1183770"/>
            <a:chOff x="439949" y="1315589"/>
            <a:chExt cx="10228051" cy="1183770"/>
          </a:xfrm>
        </p:grpSpPr>
        <p:grpSp>
          <p:nvGrpSpPr>
            <p:cNvPr id="22" name="群組 21"/>
            <p:cNvGrpSpPr/>
            <p:nvPr/>
          </p:nvGrpSpPr>
          <p:grpSpPr>
            <a:xfrm>
              <a:off x="3962400" y="1315590"/>
              <a:ext cx="6705600" cy="1183769"/>
              <a:chOff x="3962400" y="1315590"/>
              <a:chExt cx="6705600" cy="1183769"/>
            </a:xfrm>
          </p:grpSpPr>
          <p:sp>
            <p:nvSpPr>
              <p:cNvPr id="24" name="矩形 23"/>
              <p:cNvSpPr/>
              <p:nvPr/>
            </p:nvSpPr>
            <p:spPr>
              <a:xfrm>
                <a:off x="4154282" y="1437031"/>
                <a:ext cx="5094185" cy="938719"/>
              </a:xfrm>
              <a:prstGeom prst="rect">
                <a:avLst/>
              </a:prstGeom>
            </p:spPr>
            <p:txBody>
              <a:bodyPr wrap="square">
                <a:spAutoFit/>
              </a:bodyPr>
              <a:lstStyle/>
              <a:p>
                <a:pPr>
                  <a:lnSpc>
                    <a:spcPts val="2800"/>
                  </a:lnSpc>
                  <a:spcAft>
                    <a:spcPts val="600"/>
                  </a:spcAft>
                </a:pPr>
                <a:r>
                  <a:rPr lang="zh-TW" altLang="en-US" sz="2000" b="1" dirty="0" smtClean="0">
                    <a:latin typeface="微軟正黑體" panose="020B0604030504040204" pitchFamily="34" charset="-120"/>
                    <a:ea typeface="微軟正黑體" panose="020B0604030504040204" pitchFamily="34" charset="-120"/>
                  </a:rPr>
                  <a:t>實習工程師</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１位</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a:p>
                <a:pPr marL="342900" indent="-342900">
                  <a:lnSpc>
                    <a:spcPts val="32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實習</a:t>
                </a:r>
                <a:r>
                  <a:rPr lang="zh-TW" altLang="en-US" dirty="0">
                    <a:latin typeface="微軟正黑體" panose="020B0604030504040204" pitchFamily="34" charset="-120"/>
                    <a:ea typeface="微軟正黑體" panose="020B0604030504040204" pitchFamily="34" charset="-120"/>
                  </a:rPr>
                  <a:t>工作內容</a:t>
                </a:r>
                <a:r>
                  <a:rPr lang="zh-TW" altLang="en-US"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ATM</a:t>
                </a:r>
                <a:r>
                  <a:rPr lang="zh-TW" altLang="en-US" dirty="0">
                    <a:latin typeface="微軟正黑體" panose="020B0604030504040204" pitchFamily="34" charset="-120"/>
                    <a:ea typeface="微軟正黑體" panose="020B0604030504040204" pitchFamily="34" charset="-120"/>
                  </a:rPr>
                  <a:t>等機台軟體整合</a:t>
                </a:r>
                <a:r>
                  <a:rPr lang="zh-TW" altLang="en-US" dirty="0" smtClean="0">
                    <a:latin typeface="微軟正黑體" panose="020B0604030504040204" pitchFamily="34" charset="-120"/>
                    <a:ea typeface="微軟正黑體" panose="020B0604030504040204" pitchFamily="34" charset="-120"/>
                  </a:rPr>
                  <a:t>測試</a:t>
                </a:r>
                <a:endParaRPr lang="en-US" altLang="zh-TW" dirty="0" smtClean="0">
                  <a:latin typeface="微軟正黑體" panose="020B0604030504040204" pitchFamily="34" charset="-120"/>
                  <a:ea typeface="微軟正黑體" panose="020B0604030504040204" pitchFamily="34" charset="-120"/>
                </a:endParaRPr>
              </a:p>
            </p:txBody>
          </p:sp>
          <p:sp>
            <p:nvSpPr>
              <p:cNvPr id="25" name="圓角矩形 24"/>
              <p:cNvSpPr/>
              <p:nvPr/>
            </p:nvSpPr>
            <p:spPr>
              <a:xfrm>
                <a:off x="3962400" y="1315590"/>
                <a:ext cx="6705600" cy="1183769"/>
              </a:xfrm>
              <a:prstGeom prst="roundRect">
                <a:avLst/>
              </a:prstGeom>
              <a:noFill/>
              <a:ln w="28575">
                <a:solidFill>
                  <a:srgbClr val="F092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橢圓 22"/>
            <p:cNvSpPr/>
            <p:nvPr/>
          </p:nvSpPr>
          <p:spPr>
            <a:xfrm>
              <a:off x="439949" y="1315589"/>
              <a:ext cx="3335930" cy="1183769"/>
            </a:xfrm>
            <a:prstGeom prst="ellipse">
              <a:avLst/>
            </a:pr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軟體事業部</a:t>
              </a:r>
              <a:endParaRPr lang="zh-TW" altLang="en-US" sz="2400" b="1" dirty="0">
                <a:latin typeface="微軟正黑體" panose="020B0604030504040204" pitchFamily="34" charset="-120"/>
                <a:ea typeface="微軟正黑體" panose="020B0604030504040204" pitchFamily="34" charset="-120"/>
              </a:endParaRPr>
            </a:p>
          </p:txBody>
        </p:sp>
      </p:grpSp>
      <p:grpSp>
        <p:nvGrpSpPr>
          <p:cNvPr id="26" name="群組 25"/>
          <p:cNvGrpSpPr/>
          <p:nvPr/>
        </p:nvGrpSpPr>
        <p:grpSpPr>
          <a:xfrm>
            <a:off x="981973" y="3918207"/>
            <a:ext cx="10228051" cy="1407674"/>
            <a:chOff x="439949" y="2714656"/>
            <a:chExt cx="10228051" cy="1407674"/>
          </a:xfrm>
        </p:grpSpPr>
        <p:sp>
          <p:nvSpPr>
            <p:cNvPr id="27" name="橢圓 26"/>
            <p:cNvSpPr/>
            <p:nvPr/>
          </p:nvSpPr>
          <p:spPr>
            <a:xfrm>
              <a:off x="439949" y="2886035"/>
              <a:ext cx="3332302" cy="1103180"/>
            </a:xfrm>
            <a:prstGeom prst="ellipse">
              <a:avLst/>
            </a:pr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產品</a:t>
              </a:r>
              <a:r>
                <a:rPr lang="zh-TW" altLang="en-US" sz="2400" b="1" dirty="0" smtClean="0">
                  <a:latin typeface="微軟正黑體" panose="020B0604030504040204" pitchFamily="34" charset="-120"/>
                  <a:ea typeface="微軟正黑體" panose="020B0604030504040204" pitchFamily="34" charset="-120"/>
                </a:rPr>
                <a:t>整合事業</a:t>
              </a:r>
              <a:r>
                <a:rPr lang="zh-TW" altLang="en-US" sz="2400" b="1" dirty="0">
                  <a:latin typeface="微軟正黑體" panose="020B0604030504040204" pitchFamily="34" charset="-120"/>
                  <a:ea typeface="微軟正黑體" panose="020B0604030504040204" pitchFamily="34" charset="-120"/>
                </a:rPr>
                <a:t>部</a:t>
              </a:r>
            </a:p>
          </p:txBody>
        </p:sp>
        <p:grpSp>
          <p:nvGrpSpPr>
            <p:cNvPr id="28" name="群組 27"/>
            <p:cNvGrpSpPr/>
            <p:nvPr/>
          </p:nvGrpSpPr>
          <p:grpSpPr>
            <a:xfrm>
              <a:off x="3962400" y="2714656"/>
              <a:ext cx="6705600" cy="1407674"/>
              <a:chOff x="3962400" y="2706030"/>
              <a:chExt cx="6705600" cy="1407674"/>
            </a:xfrm>
          </p:grpSpPr>
          <p:sp>
            <p:nvSpPr>
              <p:cNvPr id="29" name="矩形 28"/>
              <p:cNvSpPr/>
              <p:nvPr/>
            </p:nvSpPr>
            <p:spPr>
              <a:xfrm>
                <a:off x="4154282" y="2754456"/>
                <a:ext cx="6513718" cy="1349087"/>
              </a:xfrm>
              <a:prstGeom prst="rect">
                <a:avLst/>
              </a:prstGeom>
            </p:spPr>
            <p:txBody>
              <a:bodyPr wrap="square">
                <a:spAutoFit/>
              </a:bodyPr>
              <a:lstStyle/>
              <a:p>
                <a:pPr>
                  <a:lnSpc>
                    <a:spcPts val="2800"/>
                  </a:lnSpc>
                  <a:spcAft>
                    <a:spcPts val="600"/>
                  </a:spcAft>
                </a:pPr>
                <a:r>
                  <a:rPr lang="zh-TW" altLang="en-US" sz="2000" b="1" dirty="0" smtClean="0">
                    <a:latin typeface="微軟正黑體" panose="020B0604030504040204" pitchFamily="34" charset="-120"/>
                    <a:ea typeface="微軟正黑體" panose="020B0604030504040204" pitchFamily="34" charset="-120"/>
                  </a:rPr>
                  <a:t>實習工程師</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１～</a:t>
                </a:r>
                <a:r>
                  <a:rPr lang="en-US" altLang="zh-TW" sz="2000" b="1" dirty="0" smtClean="0">
                    <a:latin typeface="微軟正黑體" panose="020B0604030504040204" pitchFamily="34" charset="-120"/>
                    <a:ea typeface="微軟正黑體" panose="020B0604030504040204" pitchFamily="34" charset="-120"/>
                  </a:rPr>
                  <a:t>2</a:t>
                </a:r>
                <a:r>
                  <a:rPr lang="zh-TW" altLang="en-US" sz="2000" b="1" dirty="0" smtClean="0">
                    <a:latin typeface="微軟正黑體" panose="020B0604030504040204" pitchFamily="34" charset="-120"/>
                    <a:ea typeface="微軟正黑體" panose="020B0604030504040204" pitchFamily="34" charset="-120"/>
                  </a:rPr>
                  <a:t>位</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a:p>
                <a:pPr marL="342900" indent="-342900">
                  <a:lnSpc>
                    <a:spcPts val="32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實習</a:t>
                </a:r>
                <a:r>
                  <a:rPr lang="zh-TW" altLang="en-US" dirty="0">
                    <a:latin typeface="微軟正黑體" panose="020B0604030504040204" pitchFamily="34" charset="-120"/>
                    <a:ea typeface="微軟正黑體" panose="020B0604030504040204" pitchFamily="34" charset="-120"/>
                  </a:rPr>
                  <a:t>工作內容：開發</a:t>
                </a:r>
                <a:r>
                  <a:rPr lang="en-US" altLang="zh-TW" dirty="0">
                    <a:latin typeface="微軟正黑體" panose="020B0604030504040204" pitchFamily="34" charset="-120"/>
                    <a:ea typeface="微軟正黑體" panose="020B0604030504040204" pitchFamily="34" charset="-120"/>
                  </a:rPr>
                  <a:t>Web</a:t>
                </a:r>
                <a:r>
                  <a:rPr lang="zh-TW" altLang="en-US" dirty="0">
                    <a:latin typeface="微軟正黑體" panose="020B0604030504040204" pitchFamily="34" charset="-120"/>
                    <a:ea typeface="微軟正黑體" panose="020B0604030504040204" pitchFamily="34" charset="-120"/>
                  </a:rPr>
                  <a:t>程式、客戶端系統</a:t>
                </a:r>
                <a:r>
                  <a:rPr lang="zh-TW" altLang="en-US" dirty="0" smtClean="0">
                    <a:latin typeface="微軟正黑體" panose="020B0604030504040204" pitchFamily="34" charset="-120"/>
                    <a:ea typeface="微軟正黑體" panose="020B0604030504040204" pitchFamily="34" charset="-120"/>
                  </a:rPr>
                  <a:t>維護</a:t>
                </a:r>
                <a:endParaRPr lang="en-US" altLang="zh-TW" dirty="0">
                  <a:latin typeface="微軟正黑體" panose="020B0604030504040204" pitchFamily="34" charset="-120"/>
                  <a:ea typeface="微軟正黑體" panose="020B0604030504040204" pitchFamily="34" charset="-120"/>
                </a:endParaRPr>
              </a:p>
              <a:p>
                <a:pPr marL="285750" indent="-285750">
                  <a:lnSpc>
                    <a:spcPts val="32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工作技能：</a:t>
                </a:r>
                <a:r>
                  <a:rPr lang="en-US" altLang="zh-TW" sz="1600" dirty="0">
                    <a:latin typeface="微軟正黑體" panose="020B0604030504040204" pitchFamily="34" charset="-120"/>
                    <a:ea typeface="微軟正黑體" panose="020B0604030504040204" pitchFamily="34" charset="-120"/>
                  </a:rPr>
                  <a:t>ASP.NET</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C#</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MS SQL</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HTML</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JavaScript</a:t>
                </a:r>
                <a:endParaRPr lang="en-US" altLang="zh-TW" sz="1600" dirty="0" smtClean="0">
                  <a:latin typeface="微軟正黑體" panose="020B0604030504040204" pitchFamily="34" charset="-120"/>
                  <a:ea typeface="微軟正黑體" panose="020B0604030504040204" pitchFamily="34" charset="-120"/>
                </a:endParaRPr>
              </a:p>
            </p:txBody>
          </p:sp>
          <p:sp>
            <p:nvSpPr>
              <p:cNvPr id="30" name="圓角矩形 29"/>
              <p:cNvSpPr/>
              <p:nvPr/>
            </p:nvSpPr>
            <p:spPr>
              <a:xfrm>
                <a:off x="3962400" y="2706030"/>
                <a:ext cx="6705600" cy="1407674"/>
              </a:xfrm>
              <a:prstGeom prst="roundRect">
                <a:avLst/>
              </a:prstGeom>
              <a:noFill/>
              <a:ln w="28575">
                <a:solidFill>
                  <a:srgbClr val="F092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3347644503"/>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750"/>
                                        <p:tgtEl>
                                          <p:spTgt spid="21"/>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AB3">
            <a:alpha val="60000"/>
          </a:srgb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21B41B4-2564-4290-96D2-85247F35E1BB}" type="slidenum">
              <a:rPr lang="zh-TW" altLang="en-US" smtClean="0"/>
              <a:t>6</a:t>
            </a:fld>
            <a:endParaRPr lang="zh-TW" altLang="en-US"/>
          </a:p>
        </p:txBody>
      </p:sp>
      <p:grpSp>
        <p:nvGrpSpPr>
          <p:cNvPr id="7" name="群組 6">
            <a:extLst>
              <a:ext uri="{FF2B5EF4-FFF2-40B4-BE49-F238E27FC236}">
                <a16:creationId xmlns:a16="http://schemas.microsoft.com/office/drawing/2014/main" xmlns="" id="{50901710-E60E-4982-BBB9-CF63FCABDF82}"/>
              </a:ext>
            </a:extLst>
          </p:cNvPr>
          <p:cNvGrpSpPr/>
          <p:nvPr/>
        </p:nvGrpSpPr>
        <p:grpSpPr>
          <a:xfrm>
            <a:off x="3512134" y="311906"/>
            <a:ext cx="5167731" cy="707886"/>
            <a:chOff x="3892416" y="621910"/>
            <a:chExt cx="5167731" cy="707886"/>
          </a:xfrm>
        </p:grpSpPr>
        <p:cxnSp>
          <p:nvCxnSpPr>
            <p:cNvPr id="8" name="直線接點 7">
              <a:extLst>
                <a:ext uri="{FF2B5EF4-FFF2-40B4-BE49-F238E27FC236}">
                  <a16:creationId xmlns:a16="http://schemas.microsoft.com/office/drawing/2014/main" xmlns="" id="{FD39A8C1-C867-4813-B824-03C0448A0485}"/>
                </a:ext>
              </a:extLst>
            </p:cNvPr>
            <p:cNvCxnSpPr>
              <a:cxnSpLocks/>
            </p:cNvCxnSpPr>
            <p:nvPr/>
          </p:nvCxnSpPr>
          <p:spPr>
            <a:xfrm flipV="1">
              <a:off x="4646440" y="1224942"/>
              <a:ext cx="3531359" cy="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29E51958-27D3-4967-A740-0B13C5764423}"/>
                </a:ext>
              </a:extLst>
            </p:cNvPr>
            <p:cNvSpPr/>
            <p:nvPr/>
          </p:nvSpPr>
          <p:spPr>
            <a:xfrm>
              <a:off x="3892416" y="621910"/>
              <a:ext cx="5167731" cy="707886"/>
            </a:xfrm>
            <a:prstGeom prst="rect">
              <a:avLst/>
            </a:prstGeom>
            <a:noFill/>
          </p:spPr>
          <p:txBody>
            <a:bodyPr wrap="square">
              <a:spAutoFit/>
            </a:bodyPr>
            <a:lstStyle/>
            <a:p>
              <a:pPr lvl="0" algn="ctr"/>
              <a:r>
                <a:rPr lang="zh-TW" altLang="en-US" sz="4000" b="1" dirty="0">
                  <a:solidFill>
                    <a:srgbClr val="282846"/>
                  </a:solidFill>
                  <a:latin typeface="微軟正黑體" panose="020B0604030504040204" pitchFamily="34" charset="-120"/>
                  <a:ea typeface="微軟正黑體" panose="020B0604030504040204" pitchFamily="34" charset="-120"/>
                </a:rPr>
                <a:t>實習職缺介紹</a:t>
              </a:r>
            </a:p>
          </p:txBody>
        </p:sp>
      </p:grpSp>
      <p:grpSp>
        <p:nvGrpSpPr>
          <p:cNvPr id="21" name="群組 20"/>
          <p:cNvGrpSpPr/>
          <p:nvPr/>
        </p:nvGrpSpPr>
        <p:grpSpPr>
          <a:xfrm>
            <a:off x="981975" y="1396352"/>
            <a:ext cx="10228051" cy="2149858"/>
            <a:chOff x="439949" y="4362703"/>
            <a:chExt cx="10228051" cy="2149858"/>
          </a:xfrm>
        </p:grpSpPr>
        <p:sp>
          <p:nvSpPr>
            <p:cNvPr id="22" name="橢圓 21"/>
            <p:cNvSpPr/>
            <p:nvPr/>
          </p:nvSpPr>
          <p:spPr>
            <a:xfrm>
              <a:off x="439949" y="4905688"/>
              <a:ext cx="3332302" cy="1103180"/>
            </a:xfrm>
            <a:prstGeom prst="ellipse">
              <a:avLst/>
            </a:pr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系統整合一部</a:t>
              </a:r>
              <a:endParaRPr lang="zh-TW" altLang="en-US" sz="2400" b="1" dirty="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3968334" y="4362703"/>
              <a:ext cx="6699666" cy="2149858"/>
              <a:chOff x="3968334" y="4362703"/>
              <a:chExt cx="6699666" cy="2149858"/>
            </a:xfrm>
          </p:grpSpPr>
          <p:sp>
            <p:nvSpPr>
              <p:cNvPr id="24" name="矩形 23"/>
              <p:cNvSpPr/>
              <p:nvPr/>
            </p:nvSpPr>
            <p:spPr>
              <a:xfrm>
                <a:off x="4154282" y="4423662"/>
                <a:ext cx="6513718" cy="2067233"/>
              </a:xfrm>
              <a:prstGeom prst="rect">
                <a:avLst/>
              </a:prstGeom>
            </p:spPr>
            <p:txBody>
              <a:bodyPr wrap="square">
                <a:spAutoFit/>
              </a:bodyPr>
              <a:lstStyle/>
              <a:p>
                <a:pPr>
                  <a:lnSpc>
                    <a:spcPts val="2800"/>
                  </a:lnSpc>
                  <a:spcAft>
                    <a:spcPts val="600"/>
                  </a:spcAft>
                </a:pPr>
                <a:r>
                  <a:rPr lang="zh-TW" altLang="en-US" sz="2000" b="1" dirty="0" smtClean="0">
                    <a:latin typeface="微軟正黑體" panose="020B0604030504040204" pitchFamily="34" charset="-120"/>
                    <a:ea typeface="微軟正黑體" panose="020B0604030504040204" pitchFamily="34" charset="-120"/>
                  </a:rPr>
                  <a:t>實習工程師</a:t>
                </a:r>
                <a:r>
                  <a:rPr lang="en-US" altLang="zh-TW" sz="2000" b="1" dirty="0" smtClean="0">
                    <a:latin typeface="微軟正黑體" panose="020B0604030504040204" pitchFamily="34" charset="-120"/>
                    <a:ea typeface="微軟正黑體" panose="020B0604030504040204" pitchFamily="34" charset="-120"/>
                  </a:rPr>
                  <a:t>(3</a:t>
                </a:r>
                <a:r>
                  <a:rPr lang="zh-TW" altLang="en-US" sz="2000" b="1" dirty="0" smtClean="0">
                    <a:latin typeface="微軟正黑體" panose="020B0604030504040204" pitchFamily="34" charset="-120"/>
                    <a:ea typeface="微軟正黑體" panose="020B0604030504040204" pitchFamily="34" charset="-120"/>
                  </a:rPr>
                  <a:t>位</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a:p>
                <a:pPr marL="342900" indent="-342900">
                  <a:lnSpc>
                    <a:spcPts val="30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實習</a:t>
                </a:r>
                <a:r>
                  <a:rPr lang="zh-TW" altLang="en-US" dirty="0">
                    <a:latin typeface="微軟正黑體" panose="020B0604030504040204" pitchFamily="34" charset="-120"/>
                    <a:ea typeface="微軟正黑體" panose="020B0604030504040204" pitchFamily="34" charset="-120"/>
                  </a:rPr>
                  <a:t>工作內容</a:t>
                </a:r>
                <a:r>
                  <a:rPr lang="zh-TW" altLang="en-US"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Java</a:t>
                </a:r>
                <a:r>
                  <a:rPr lang="zh-TW" altLang="en-US" dirty="0">
                    <a:latin typeface="微軟正黑體" panose="020B0604030504040204" pitchFamily="34" charset="-120"/>
                    <a:ea typeface="微軟正黑體" panose="020B0604030504040204" pitchFamily="34" charset="-120"/>
                  </a:rPr>
                  <a:t>程式</a:t>
                </a:r>
                <a:r>
                  <a:rPr lang="zh-TW" altLang="en-US" dirty="0" smtClean="0">
                    <a:latin typeface="微軟正黑體" panose="020B0604030504040204" pitchFamily="34" charset="-120"/>
                    <a:ea typeface="微軟正黑體" panose="020B0604030504040204" pitchFamily="34" charset="-120"/>
                  </a:rPr>
                  <a:t>開發</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位</a:t>
                </a:r>
                <a:r>
                  <a:rPr lang="en-US" altLang="zh-TW" dirty="0" smtClean="0">
                    <a:latin typeface="微軟正黑體" panose="020B0604030504040204" pitchFamily="34" charset="-120"/>
                    <a:ea typeface="微軟正黑體" panose="020B0604030504040204" pitchFamily="34" charset="-120"/>
                  </a:rPr>
                  <a:t>)</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程式</a:t>
                </a:r>
                <a:r>
                  <a:rPr lang="zh-TW" altLang="en-US" dirty="0" smtClean="0">
                    <a:latin typeface="微軟正黑體" panose="020B0604030504040204" pitchFamily="34" charset="-120"/>
                    <a:ea typeface="微軟正黑體" panose="020B0604030504040204" pitchFamily="34" charset="-120"/>
                  </a:rPr>
                  <a:t>開發</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位</a:t>
                </a:r>
                <a:r>
                  <a:rPr lang="en-US" altLang="zh-TW" dirty="0" smtClean="0">
                    <a:latin typeface="微軟正黑體" panose="020B0604030504040204" pitchFamily="34" charset="-120"/>
                    <a:ea typeface="微軟正黑體" panose="020B0604030504040204" pitchFamily="34" charset="-120"/>
                  </a:rPr>
                  <a:t>)</a:t>
                </a:r>
              </a:p>
              <a:p>
                <a:pPr marL="342900" indent="-342900">
                  <a:lnSpc>
                    <a:spcPts val="30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工作技能：</a:t>
                </a:r>
                <a:r>
                  <a:rPr lang="en-US" altLang="zh-TW" dirty="0" smtClean="0">
                    <a:latin typeface="微軟正黑體" panose="020B0604030504040204" pitchFamily="34" charset="-120"/>
                    <a:ea typeface="微軟正黑體" panose="020B0604030504040204" pitchFamily="34" charset="-120"/>
                  </a:rPr>
                  <a:t>Java</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SQL</a:t>
                </a:r>
                <a:r>
                  <a:rPr lang="zh-TW" altLang="en-US" dirty="0" smtClean="0">
                    <a:latin typeface="微軟正黑體" panose="020B0604030504040204" pitchFamily="34" charset="-120"/>
                    <a:ea typeface="微軟正黑體" panose="020B0604030504040204" pitchFamily="34" charset="-120"/>
                  </a:rPr>
                  <a:t>語法、網頁開發／</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C#</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SQL</a:t>
                </a:r>
                <a:r>
                  <a:rPr lang="zh-TW" altLang="en-US" dirty="0" smtClean="0">
                    <a:latin typeface="微軟正黑體" panose="020B0604030504040204" pitchFamily="34" charset="-120"/>
                    <a:ea typeface="微軟正黑體" panose="020B0604030504040204" pitchFamily="34" charset="-120"/>
                  </a:rPr>
                  <a:t>語法、</a:t>
                </a:r>
                <a:r>
                  <a:rPr lang="en-US" altLang="zh-TW" dirty="0" err="1" smtClean="0">
                    <a:latin typeface="微軟正黑體" panose="020B0604030504040204" pitchFamily="34" charset="-120"/>
                    <a:ea typeface="微軟正黑體" panose="020B0604030504040204" pitchFamily="34" charset="-120"/>
                  </a:rPr>
                  <a:t>Winform</a:t>
                </a:r>
                <a:r>
                  <a:rPr lang="zh-TW" altLang="en-US" dirty="0" smtClean="0">
                    <a:latin typeface="微軟正黑體" panose="020B0604030504040204" pitchFamily="34" charset="-120"/>
                    <a:ea typeface="微軟正黑體" panose="020B0604030504040204" pitchFamily="34" charset="-120"/>
                  </a:rPr>
                  <a:t>程式、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網頁</a:t>
                </a:r>
                <a:r>
                  <a:rPr lang="zh-TW" altLang="en-US" dirty="0">
                    <a:latin typeface="微軟正黑體" panose="020B0604030504040204" pitchFamily="34" charset="-120"/>
                    <a:ea typeface="微軟正黑體" panose="020B0604030504040204" pitchFamily="34" charset="-120"/>
                  </a:rPr>
                  <a:t>程式開發</a:t>
                </a:r>
                <a:endParaRPr lang="en-US" altLang="zh-TW" dirty="0" smtClean="0">
                  <a:latin typeface="微軟正黑體" panose="020B0604030504040204" pitchFamily="34" charset="-120"/>
                  <a:ea typeface="微軟正黑體" panose="020B0604030504040204" pitchFamily="34" charset="-120"/>
                </a:endParaRPr>
              </a:p>
            </p:txBody>
          </p:sp>
          <p:sp>
            <p:nvSpPr>
              <p:cNvPr id="25" name="圓角矩形 24"/>
              <p:cNvSpPr/>
              <p:nvPr/>
            </p:nvSpPr>
            <p:spPr>
              <a:xfrm>
                <a:off x="3968334" y="4362703"/>
                <a:ext cx="6699666" cy="2149858"/>
              </a:xfrm>
              <a:prstGeom prst="roundRect">
                <a:avLst/>
              </a:prstGeom>
              <a:noFill/>
              <a:ln w="28575">
                <a:solidFill>
                  <a:srgbClr val="F092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6" name="群組 25"/>
          <p:cNvGrpSpPr/>
          <p:nvPr/>
        </p:nvGrpSpPr>
        <p:grpSpPr>
          <a:xfrm>
            <a:off x="981975" y="3922770"/>
            <a:ext cx="10228051" cy="2149858"/>
            <a:chOff x="439949" y="4362703"/>
            <a:chExt cx="10228051" cy="2149858"/>
          </a:xfrm>
        </p:grpSpPr>
        <p:sp>
          <p:nvSpPr>
            <p:cNvPr id="27" name="橢圓 26"/>
            <p:cNvSpPr/>
            <p:nvPr/>
          </p:nvSpPr>
          <p:spPr>
            <a:xfrm>
              <a:off x="439949" y="4905688"/>
              <a:ext cx="3332302" cy="1103180"/>
            </a:xfrm>
            <a:prstGeom prst="ellipse">
              <a:avLst/>
            </a:pr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雲端</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行動服務事業部</a:t>
              </a:r>
              <a:endParaRPr lang="zh-TW" altLang="en-US" sz="2400" b="1" dirty="0">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3968334" y="4362703"/>
              <a:ext cx="6699666" cy="2149858"/>
              <a:chOff x="3968334" y="4362703"/>
              <a:chExt cx="6699666" cy="2149858"/>
            </a:xfrm>
          </p:grpSpPr>
          <p:sp>
            <p:nvSpPr>
              <p:cNvPr id="29" name="矩形 28"/>
              <p:cNvSpPr/>
              <p:nvPr/>
            </p:nvSpPr>
            <p:spPr>
              <a:xfrm>
                <a:off x="4154282" y="4423662"/>
                <a:ext cx="6513718" cy="2067233"/>
              </a:xfrm>
              <a:prstGeom prst="rect">
                <a:avLst/>
              </a:prstGeom>
            </p:spPr>
            <p:txBody>
              <a:bodyPr wrap="square">
                <a:spAutoFit/>
              </a:bodyPr>
              <a:lstStyle/>
              <a:p>
                <a:pPr>
                  <a:lnSpc>
                    <a:spcPts val="2800"/>
                  </a:lnSpc>
                  <a:spcAft>
                    <a:spcPts val="600"/>
                  </a:spcAft>
                </a:pPr>
                <a:r>
                  <a:rPr lang="zh-TW" altLang="en-US" sz="2000" b="1" dirty="0" smtClean="0">
                    <a:latin typeface="微軟正黑體" panose="020B0604030504040204" pitchFamily="34" charset="-120"/>
                    <a:ea typeface="微軟正黑體" panose="020B0604030504040204" pitchFamily="34" charset="-120"/>
                  </a:rPr>
                  <a:t>實習工程師</a:t>
                </a:r>
                <a:r>
                  <a:rPr lang="en-US" altLang="zh-TW" sz="2000" b="1" dirty="0" smtClean="0">
                    <a:latin typeface="微軟正黑體" panose="020B0604030504040204" pitchFamily="34" charset="-120"/>
                    <a:ea typeface="微軟正黑體" panose="020B0604030504040204" pitchFamily="34" charset="-120"/>
                  </a:rPr>
                  <a:t>(1</a:t>
                </a:r>
                <a:r>
                  <a:rPr lang="zh-TW" altLang="en-US" sz="2000" b="1" dirty="0" smtClean="0">
                    <a:latin typeface="微軟正黑體" panose="020B0604030504040204" pitchFamily="34" charset="-120"/>
                    <a:ea typeface="微軟正黑體" panose="020B0604030504040204" pitchFamily="34" charset="-120"/>
                  </a:rPr>
                  <a:t>位</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a:p>
                <a:pPr marL="342900" indent="-342900">
                  <a:lnSpc>
                    <a:spcPts val="30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實習</a:t>
                </a:r>
                <a:r>
                  <a:rPr lang="zh-TW" altLang="en-US" dirty="0">
                    <a:latin typeface="微軟正黑體" panose="020B0604030504040204" pitchFamily="34" charset="-120"/>
                    <a:ea typeface="微軟正黑體" panose="020B0604030504040204" pitchFamily="34" charset="-120"/>
                  </a:rPr>
                  <a:t>工作內容</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公司內部作業電腦安裝、設定、維護</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、公司內部系統維運</a:t>
                </a:r>
                <a:endParaRPr lang="en-US" altLang="zh-TW" dirty="0" smtClean="0">
                  <a:latin typeface="微軟正黑體" panose="020B0604030504040204" pitchFamily="34" charset="-120"/>
                  <a:ea typeface="微軟正黑體" panose="020B0604030504040204" pitchFamily="34" charset="-120"/>
                </a:endParaRPr>
              </a:p>
              <a:p>
                <a:pPr marL="342900" indent="-342900">
                  <a:lnSpc>
                    <a:spcPts val="30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工作技能</a:t>
                </a:r>
                <a:r>
                  <a:rPr lang="zh-TW" altLang="en-US" dirty="0" smtClean="0">
                    <a:latin typeface="微軟正黑體" panose="020B0604030504040204" pitchFamily="34" charset="-120"/>
                    <a:ea typeface="微軟正黑體" panose="020B0604030504040204" pitchFamily="34" charset="-120"/>
                  </a:rPr>
                  <a:t>：具管理</a:t>
                </a:r>
                <a:r>
                  <a:rPr lang="en-US" altLang="zh-TW" dirty="0" smtClean="0">
                    <a:latin typeface="微軟正黑體" panose="020B0604030504040204" pitchFamily="34" charset="-120"/>
                    <a:ea typeface="微軟正黑體" panose="020B0604030504040204" pitchFamily="34" charset="-120"/>
                  </a:rPr>
                  <a:t>Windows</a:t>
                </a:r>
                <a:r>
                  <a:rPr lang="zh-TW" altLang="en-US" dirty="0" smtClean="0">
                    <a:latin typeface="微軟正黑體" panose="020B0604030504040204" pitchFamily="34" charset="-120"/>
                    <a:ea typeface="微軟正黑體" panose="020B0604030504040204" pitchFamily="34" charset="-120"/>
                  </a:rPr>
                  <a:t>網域經驗佳</a:t>
                </a:r>
                <a:endParaRPr lang="en-US" altLang="zh-TW" dirty="0" smtClean="0">
                  <a:latin typeface="微軟正黑體" panose="020B0604030504040204" pitchFamily="34" charset="-120"/>
                  <a:ea typeface="微軟正黑體" panose="020B0604030504040204" pitchFamily="34" charset="-120"/>
                </a:endParaRPr>
              </a:p>
            </p:txBody>
          </p:sp>
          <p:sp>
            <p:nvSpPr>
              <p:cNvPr id="30" name="圓角矩形 29"/>
              <p:cNvSpPr/>
              <p:nvPr/>
            </p:nvSpPr>
            <p:spPr>
              <a:xfrm>
                <a:off x="3968334" y="4362703"/>
                <a:ext cx="6699666" cy="2149858"/>
              </a:xfrm>
              <a:prstGeom prst="roundRect">
                <a:avLst/>
              </a:prstGeom>
              <a:noFill/>
              <a:ln w="28575">
                <a:solidFill>
                  <a:srgbClr val="F092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569863569"/>
      </p:ext>
    </p:extLst>
  </p:cSld>
  <p:clrMapOvr>
    <a:masterClrMapping/>
  </p:clrMapOvr>
  <p:transition spd="slow"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750"/>
                                        <p:tgtEl>
                                          <p:spTgt spid="21"/>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D0C1">
            <a:alpha val="60000"/>
          </a:srgb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21B41B4-2564-4290-96D2-85247F35E1BB}" type="slidenum">
              <a:rPr lang="zh-TW" altLang="en-US" smtClean="0"/>
              <a:t>7</a:t>
            </a:fld>
            <a:endParaRPr lang="zh-TW" altLang="en-US"/>
          </a:p>
        </p:txBody>
      </p:sp>
      <p:grpSp>
        <p:nvGrpSpPr>
          <p:cNvPr id="7" name="群組 6">
            <a:extLst>
              <a:ext uri="{FF2B5EF4-FFF2-40B4-BE49-F238E27FC236}">
                <a16:creationId xmlns:a16="http://schemas.microsoft.com/office/drawing/2014/main" xmlns="" id="{50901710-E60E-4982-BBB9-CF63FCABDF82}"/>
              </a:ext>
            </a:extLst>
          </p:cNvPr>
          <p:cNvGrpSpPr/>
          <p:nvPr/>
        </p:nvGrpSpPr>
        <p:grpSpPr>
          <a:xfrm>
            <a:off x="4063880" y="400208"/>
            <a:ext cx="3732568" cy="707886"/>
            <a:chOff x="4083545" y="619620"/>
            <a:chExt cx="3732568" cy="707886"/>
          </a:xfrm>
        </p:grpSpPr>
        <p:cxnSp>
          <p:nvCxnSpPr>
            <p:cNvPr id="8" name="直線接點 7">
              <a:extLst>
                <a:ext uri="{FF2B5EF4-FFF2-40B4-BE49-F238E27FC236}">
                  <a16:creationId xmlns:a16="http://schemas.microsoft.com/office/drawing/2014/main" xmlns="" id="{FD39A8C1-C867-4813-B824-03C0448A0485}"/>
                </a:ext>
              </a:extLst>
            </p:cNvPr>
            <p:cNvCxnSpPr>
              <a:cxnSpLocks/>
            </p:cNvCxnSpPr>
            <p:nvPr/>
          </p:nvCxnSpPr>
          <p:spPr>
            <a:xfrm>
              <a:off x="4083545" y="1224941"/>
              <a:ext cx="3623102" cy="22260"/>
            </a:xfrm>
            <a:prstGeom prst="line">
              <a:avLst/>
            </a:prstGeom>
            <a:ln w="38100">
              <a:solidFill>
                <a:srgbClr val="7DBDA8"/>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29E51958-27D3-4967-A740-0B13C5764423}"/>
                </a:ext>
              </a:extLst>
            </p:cNvPr>
            <p:cNvSpPr/>
            <p:nvPr/>
          </p:nvSpPr>
          <p:spPr>
            <a:xfrm>
              <a:off x="4212891" y="619620"/>
              <a:ext cx="3603222" cy="707886"/>
            </a:xfrm>
            <a:prstGeom prst="rect">
              <a:avLst/>
            </a:prstGeom>
            <a:noFill/>
          </p:spPr>
          <p:txBody>
            <a:bodyPr wrap="square">
              <a:spAutoFit/>
            </a:bodyPr>
            <a:lstStyle/>
            <a:p>
              <a:pPr lvl="0" algn="ctr"/>
              <a:r>
                <a:rPr lang="zh-TW" altLang="en-US" sz="4000" b="1" dirty="0" smtClean="0">
                  <a:solidFill>
                    <a:srgbClr val="282846"/>
                  </a:solidFill>
                  <a:latin typeface="微軟正黑體" panose="020B0604030504040204" pitchFamily="34" charset="-120"/>
                  <a:ea typeface="微軟正黑體" panose="020B0604030504040204" pitchFamily="34" charset="-120"/>
                </a:rPr>
                <a:t>實習勞動</a:t>
              </a:r>
              <a:r>
                <a:rPr lang="zh-TW" altLang="en-US" sz="4000" b="1" dirty="0">
                  <a:solidFill>
                    <a:srgbClr val="282846"/>
                  </a:solidFill>
                  <a:latin typeface="微軟正黑體" panose="020B0604030504040204" pitchFamily="34" charset="-120"/>
                  <a:ea typeface="微軟正黑體" panose="020B0604030504040204" pitchFamily="34" charset="-120"/>
                </a:rPr>
                <a:t>條件</a:t>
              </a:r>
              <a:endParaRPr lang="zh-CN" altLang="en-US" sz="4000" b="1" dirty="0">
                <a:solidFill>
                  <a:srgbClr val="282846"/>
                </a:solidFill>
                <a:latin typeface="微軟正黑體" panose="020B0604030504040204" pitchFamily="34" charset="-120"/>
                <a:ea typeface="微軟正黑體" panose="020B0604030504040204" pitchFamily="34" charset="-120"/>
              </a:endParaRPr>
            </a:p>
          </p:txBody>
        </p:sp>
      </p:grpSp>
      <p:graphicFrame>
        <p:nvGraphicFramePr>
          <p:cNvPr id="16" name="資料庫圖表 15"/>
          <p:cNvGraphicFramePr/>
          <p:nvPr>
            <p:extLst>
              <p:ext uri="{D42A27DB-BD31-4B8C-83A1-F6EECF244321}">
                <p14:modId xmlns:p14="http://schemas.microsoft.com/office/powerpoint/2010/main" val="2049803754"/>
              </p:ext>
            </p:extLst>
          </p:nvPr>
        </p:nvGraphicFramePr>
        <p:xfrm>
          <a:off x="4965001" y="1359836"/>
          <a:ext cx="6479151" cy="492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群組 16"/>
          <p:cNvGrpSpPr/>
          <p:nvPr/>
        </p:nvGrpSpPr>
        <p:grpSpPr>
          <a:xfrm>
            <a:off x="715781" y="2279256"/>
            <a:ext cx="3655806" cy="3668276"/>
            <a:chOff x="2446287" y="1751696"/>
            <a:chExt cx="3278347" cy="3500613"/>
          </a:xfrm>
        </p:grpSpPr>
        <p:pic>
          <p:nvPicPr>
            <p:cNvPr id="18" name="圖片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8775" y="2143058"/>
              <a:ext cx="978683" cy="983043"/>
            </a:xfrm>
            <a:prstGeom prst="rect">
              <a:avLst/>
            </a:prstGeom>
          </p:spPr>
        </p:pic>
        <p:grpSp>
          <p:nvGrpSpPr>
            <p:cNvPr id="19" name="群組 18"/>
            <p:cNvGrpSpPr/>
            <p:nvPr/>
          </p:nvGrpSpPr>
          <p:grpSpPr>
            <a:xfrm>
              <a:off x="2446287" y="1751696"/>
              <a:ext cx="3278347" cy="3500613"/>
              <a:chOff x="2299227" y="939796"/>
              <a:chExt cx="4244324" cy="4532080"/>
            </a:xfrm>
          </p:grpSpPr>
          <p:grpSp>
            <p:nvGrpSpPr>
              <p:cNvPr id="20" name="群組 19"/>
              <p:cNvGrpSpPr/>
              <p:nvPr/>
            </p:nvGrpSpPr>
            <p:grpSpPr>
              <a:xfrm>
                <a:off x="4279098" y="939796"/>
                <a:ext cx="2264453" cy="2372731"/>
                <a:chOff x="4279098" y="939796"/>
                <a:chExt cx="2264453" cy="2372731"/>
              </a:xfrm>
            </p:grpSpPr>
            <p:sp>
              <p:nvSpPr>
                <p:cNvPr id="22" name="矩形 21"/>
                <p:cNvSpPr/>
                <p:nvPr/>
              </p:nvSpPr>
              <p:spPr>
                <a:xfrm rot="2028025">
                  <a:off x="4630728" y="2787617"/>
                  <a:ext cx="270265" cy="52491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甜甜圈 22"/>
                <p:cNvSpPr/>
                <p:nvPr/>
              </p:nvSpPr>
              <p:spPr>
                <a:xfrm>
                  <a:off x="4279098" y="939796"/>
                  <a:ext cx="2264453" cy="2306525"/>
                </a:xfrm>
                <a:prstGeom prst="donut">
                  <a:avLst>
                    <a:gd name="adj" fmla="val 1337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4" name="橢圓 23"/>
                <p:cNvSpPr/>
                <p:nvPr/>
              </p:nvSpPr>
              <p:spPr>
                <a:xfrm>
                  <a:off x="4530337" y="1251957"/>
                  <a:ext cx="1707789" cy="166485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1" name="圖片 20"/>
              <p:cNvPicPr>
                <a:picLocks noChangeAspect="1"/>
              </p:cNvPicPr>
              <p:nvPr/>
            </p:nvPicPr>
            <p:blipFill rotWithShape="1">
              <a:blip r:embed="rId8" cstate="print">
                <a:clrChange>
                  <a:clrFrom>
                    <a:srgbClr val="8EBAA1"/>
                  </a:clrFrom>
                  <a:clrTo>
                    <a:srgbClr val="8EBAA1">
                      <a:alpha val="0"/>
                    </a:srgbClr>
                  </a:clrTo>
                </a:clrChange>
                <a:extLst>
                  <a:ext uri="{28A0092B-C50C-407E-A947-70E740481C1C}">
                    <a14:useLocalDpi xmlns:a14="http://schemas.microsoft.com/office/drawing/2010/main" val="0"/>
                  </a:ext>
                </a:extLst>
              </a:blip>
              <a:srcRect l="8219" t="27597" r="63268" b="19845"/>
              <a:stretch/>
            </p:blipFill>
            <p:spPr>
              <a:xfrm>
                <a:off x="2299227" y="1867439"/>
                <a:ext cx="2607307" cy="3604437"/>
              </a:xfrm>
              <a:prstGeom prst="rect">
                <a:avLst/>
              </a:prstGeom>
            </p:spPr>
          </p:pic>
        </p:grpSp>
      </p:grpSp>
    </p:spTree>
    <p:extLst>
      <p:ext uri="{BB962C8B-B14F-4D97-AF65-F5344CB8AC3E}">
        <p14:creationId xmlns:p14="http://schemas.microsoft.com/office/powerpoint/2010/main" val="2606102432"/>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DC81">
            <a:alpha val="50000"/>
          </a:srgbClr>
        </a:solidFill>
        <a:effectLst/>
      </p:bgPr>
    </p:bg>
    <p:spTree>
      <p:nvGrpSpPr>
        <p:cNvPr id="1" name=""/>
        <p:cNvGrpSpPr/>
        <p:nvPr/>
      </p:nvGrpSpPr>
      <p:grpSpPr>
        <a:xfrm>
          <a:off x="0" y="0"/>
          <a:ext cx="0" cy="0"/>
          <a:chOff x="0" y="0"/>
          <a:chExt cx="0" cy="0"/>
        </a:xfrm>
      </p:grpSpPr>
      <p:sp>
        <p:nvSpPr>
          <p:cNvPr id="9" name="矩形 8"/>
          <p:cNvSpPr/>
          <p:nvPr/>
        </p:nvSpPr>
        <p:spPr>
          <a:xfrm>
            <a:off x="509484" y="393523"/>
            <a:ext cx="11173032" cy="607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0" name="圖片 9" descr="三商電腦logo大.png"/>
          <p:cNvPicPr>
            <a:picLocks noChangeAspect="1"/>
          </p:cNvPicPr>
          <p:nvPr/>
        </p:nvPicPr>
        <p:blipFill>
          <a:blip r:embed="rId2" cstate="print"/>
          <a:stretch>
            <a:fillRect/>
          </a:stretch>
        </p:blipFill>
        <p:spPr>
          <a:xfrm>
            <a:off x="737436" y="535198"/>
            <a:ext cx="2051319" cy="1166867"/>
          </a:xfrm>
          <a:prstGeom prst="rect">
            <a:avLst/>
          </a:prstGeom>
          <a:effectLst/>
        </p:spPr>
      </p:pic>
      <p:grpSp>
        <p:nvGrpSpPr>
          <p:cNvPr id="30" name="群組 29">
            <a:extLst>
              <a:ext uri="{FF2B5EF4-FFF2-40B4-BE49-F238E27FC236}">
                <a16:creationId xmlns:a16="http://schemas.microsoft.com/office/drawing/2014/main" xmlns="" id="{A64FEDA6-5F61-4C9F-94AF-CD0F8407B41B}"/>
              </a:ext>
            </a:extLst>
          </p:cNvPr>
          <p:cNvGrpSpPr/>
          <p:nvPr/>
        </p:nvGrpSpPr>
        <p:grpSpPr>
          <a:xfrm>
            <a:off x="1953595" y="1760820"/>
            <a:ext cx="8891540" cy="1092607"/>
            <a:chOff x="1540582" y="1458196"/>
            <a:chExt cx="8891540" cy="1092607"/>
          </a:xfrm>
        </p:grpSpPr>
        <p:cxnSp>
          <p:nvCxnSpPr>
            <p:cNvPr id="31" name="直線接點 30">
              <a:extLst>
                <a:ext uri="{FF2B5EF4-FFF2-40B4-BE49-F238E27FC236}">
                  <a16:creationId xmlns:a16="http://schemas.microsoft.com/office/drawing/2014/main" xmlns="" id="{42A1CE83-192B-48BF-A1D6-36CB69F27251}"/>
                </a:ext>
              </a:extLst>
            </p:cNvPr>
            <p:cNvCxnSpPr/>
            <p:nvPr/>
          </p:nvCxnSpPr>
          <p:spPr>
            <a:xfrm>
              <a:off x="1645436" y="2278998"/>
              <a:ext cx="8749994" cy="145226"/>
            </a:xfrm>
            <a:prstGeom prst="line">
              <a:avLst/>
            </a:prstGeom>
            <a:ln w="57150">
              <a:solidFill>
                <a:schemeClr val="accent4">
                  <a:lumMod val="40000"/>
                  <a:lumOff val="60000"/>
                </a:schemeClr>
              </a:solidFill>
            </a:ln>
          </p:spPr>
          <p:style>
            <a:lnRef idx="1">
              <a:schemeClr val="accent4"/>
            </a:lnRef>
            <a:fillRef idx="0">
              <a:schemeClr val="accent4"/>
            </a:fillRef>
            <a:effectRef idx="0">
              <a:schemeClr val="accent4"/>
            </a:effectRef>
            <a:fontRef idx="minor">
              <a:schemeClr val="tx1"/>
            </a:fontRef>
          </p:style>
        </p:cxnSp>
        <p:cxnSp>
          <p:nvCxnSpPr>
            <p:cNvPr id="32" name="直線接點 31">
              <a:extLst>
                <a:ext uri="{FF2B5EF4-FFF2-40B4-BE49-F238E27FC236}">
                  <a16:creationId xmlns:a16="http://schemas.microsoft.com/office/drawing/2014/main" xmlns="" id="{71A23E32-58DA-4D80-A0DB-C88B7AEFB8C9}"/>
                </a:ext>
              </a:extLst>
            </p:cNvPr>
            <p:cNvCxnSpPr/>
            <p:nvPr/>
          </p:nvCxnSpPr>
          <p:spPr>
            <a:xfrm flipV="1">
              <a:off x="1540582" y="2284989"/>
              <a:ext cx="8610600" cy="145118"/>
            </a:xfrm>
            <a:prstGeom prst="line">
              <a:avLst/>
            </a:prstGeom>
            <a:ln w="57150">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33" name="文字方塊 32">
              <a:extLst>
                <a:ext uri="{FF2B5EF4-FFF2-40B4-BE49-F238E27FC236}">
                  <a16:creationId xmlns:a16="http://schemas.microsoft.com/office/drawing/2014/main" xmlns="" id="{7F95BF25-88EF-4D58-A931-B6622D8D1A6A}"/>
                </a:ext>
              </a:extLst>
            </p:cNvPr>
            <p:cNvSpPr txBox="1"/>
            <p:nvPr/>
          </p:nvSpPr>
          <p:spPr>
            <a:xfrm>
              <a:off x="1608745" y="1458196"/>
              <a:ext cx="8823377" cy="1092607"/>
            </a:xfrm>
            <a:prstGeom prst="rect">
              <a:avLst/>
            </a:prstGeom>
            <a:noFill/>
          </p:spPr>
          <p:txBody>
            <a:bodyPr wrap="square" rtlCol="0">
              <a:spAutoFit/>
            </a:bodyPr>
            <a:lstStyle/>
            <a:p>
              <a:pPr algn="ctr"/>
              <a:r>
                <a:rPr lang="zh-TW" altLang="en-US" sz="6500" b="1" dirty="0">
                  <a:solidFill>
                    <a:srgbClr val="0064A8"/>
                  </a:solidFill>
                  <a:latin typeface="微軟正黑體" panose="020B0604030504040204" pitchFamily="34" charset="-120"/>
                  <a:ea typeface="微軟正黑體" panose="020B0604030504040204" pitchFamily="34" charset="-120"/>
                  <a:cs typeface="Gen Jyuu Gothic Medium" panose="020B0402020203020207" pitchFamily="34" charset="-120"/>
                </a:rPr>
                <a:t>三商電腦歡迎您的加入</a:t>
              </a:r>
              <a:r>
                <a:rPr lang="en-US" altLang="zh-TW" sz="6500" b="1" dirty="0">
                  <a:solidFill>
                    <a:srgbClr val="0064A8"/>
                  </a:solidFill>
                  <a:latin typeface="微軟正黑體" panose="020B0604030504040204" pitchFamily="34" charset="-120"/>
                  <a:ea typeface="微軟正黑體" panose="020B0604030504040204" pitchFamily="34" charset="-120"/>
                  <a:cs typeface="Gen Jyuu Gothic Medium" panose="020B0402020203020207" pitchFamily="34" charset="-120"/>
                </a:rPr>
                <a:t>!</a:t>
              </a:r>
              <a:endParaRPr lang="zh-TW" altLang="en-US" sz="6500" b="1" dirty="0">
                <a:solidFill>
                  <a:srgbClr val="0064A8"/>
                </a:solidFill>
                <a:latin typeface="微軟正黑體" panose="020B0604030504040204" pitchFamily="34" charset="-120"/>
                <a:ea typeface="微軟正黑體" panose="020B0604030504040204" pitchFamily="34" charset="-120"/>
                <a:cs typeface="Gen Jyuu Gothic Medium" panose="020B0402020203020207" pitchFamily="34" charset="-120"/>
              </a:endParaRPr>
            </a:p>
          </p:txBody>
        </p:sp>
      </p:grpSp>
      <p:pic>
        <p:nvPicPr>
          <p:cNvPr id="3" name="圖片 2">
            <a:extLst>
              <a:ext uri="{FF2B5EF4-FFF2-40B4-BE49-F238E27FC236}">
                <a16:creationId xmlns:a16="http://schemas.microsoft.com/office/drawing/2014/main" xmlns="" id="{24B46E1F-A198-419B-99CC-CEBB3D0A5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57" t="8176" r="7284" b="11597"/>
          <a:stretch/>
        </p:blipFill>
        <p:spPr>
          <a:xfrm>
            <a:off x="2938780" y="2873447"/>
            <a:ext cx="6314440" cy="3984553"/>
          </a:xfrm>
          <a:prstGeom prst="rect">
            <a:avLst/>
          </a:prstGeom>
        </p:spPr>
      </p:pic>
    </p:spTree>
    <p:extLst>
      <p:ext uri="{BB962C8B-B14F-4D97-AF65-F5344CB8AC3E}">
        <p14:creationId xmlns:p14="http://schemas.microsoft.com/office/powerpoint/2010/main" val="24472353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5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686</Words>
  <Application>Microsoft Office PowerPoint</Application>
  <PresentationFormat>寬螢幕</PresentationFormat>
  <Paragraphs>58</Paragraphs>
  <Slides>8</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8</vt:i4>
      </vt:variant>
    </vt:vector>
  </HeadingPairs>
  <TitlesOfParts>
    <vt:vector size="17" baseType="lpstr">
      <vt:lpstr>Gen Jyuu Gothic Medium</vt:lpstr>
      <vt:lpstr>Microsoft JhengHei UI</vt:lpstr>
      <vt:lpstr>微軟正黑體</vt:lpstr>
      <vt:lpstr>新細明體</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鄒惠茹</dc:creator>
  <cp:lastModifiedBy>鄒惠茹</cp:lastModifiedBy>
  <cp:revision>70</cp:revision>
  <cp:lastPrinted>2021-04-06T07:07:44Z</cp:lastPrinted>
  <dcterms:created xsi:type="dcterms:W3CDTF">2021-04-01T07:25:01Z</dcterms:created>
  <dcterms:modified xsi:type="dcterms:W3CDTF">2021-04-23T00:42:54Z</dcterms:modified>
  <cp:contentStatus/>
</cp:coreProperties>
</file>